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3"/>
  </p:notesMasterIdLst>
  <p:sldIdLst>
    <p:sldId id="256" r:id="rId2"/>
    <p:sldId id="261" r:id="rId3"/>
    <p:sldId id="270" r:id="rId4"/>
    <p:sldId id="266" r:id="rId5"/>
    <p:sldId id="369" r:id="rId6"/>
    <p:sldId id="268" r:id="rId7"/>
    <p:sldId id="325" r:id="rId8"/>
    <p:sldId id="324" r:id="rId9"/>
    <p:sldId id="366" r:id="rId10"/>
    <p:sldId id="274" r:id="rId11"/>
    <p:sldId id="275" r:id="rId12"/>
    <p:sldId id="361" r:id="rId13"/>
    <p:sldId id="367" r:id="rId14"/>
    <p:sldId id="282" r:id="rId15"/>
    <p:sldId id="321" r:id="rId16"/>
    <p:sldId id="364" r:id="rId17"/>
    <p:sldId id="370" r:id="rId18"/>
    <p:sldId id="278" r:id="rId19"/>
    <p:sldId id="373" r:id="rId20"/>
    <p:sldId id="330" r:id="rId21"/>
    <p:sldId id="272" r:id="rId22"/>
    <p:sldId id="371" r:id="rId23"/>
    <p:sldId id="290" r:id="rId24"/>
    <p:sldId id="291" r:id="rId25"/>
    <p:sldId id="362" r:id="rId26"/>
    <p:sldId id="368" r:id="rId27"/>
    <p:sldId id="259" r:id="rId28"/>
    <p:sldId id="289" r:id="rId29"/>
    <p:sldId id="358" r:id="rId30"/>
    <p:sldId id="292" r:id="rId31"/>
    <p:sldId id="308" r:id="rId32"/>
    <p:sldId id="309" r:id="rId33"/>
    <p:sldId id="311" r:id="rId34"/>
    <p:sldId id="335" r:id="rId35"/>
    <p:sldId id="357" r:id="rId36"/>
    <p:sldId id="372" r:id="rId37"/>
    <p:sldId id="276" r:id="rId38"/>
    <p:sldId id="269" r:id="rId39"/>
    <p:sldId id="352" r:id="rId40"/>
    <p:sldId id="262" r:id="rId41"/>
    <p:sldId id="277" r:id="rId42"/>
    <p:sldId id="279" r:id="rId43"/>
    <p:sldId id="327" r:id="rId44"/>
    <p:sldId id="267" r:id="rId45"/>
    <p:sldId id="320" r:id="rId46"/>
    <p:sldId id="280" r:id="rId47"/>
    <p:sldId id="356" r:id="rId48"/>
    <p:sldId id="285" r:id="rId49"/>
    <p:sldId id="323" r:id="rId50"/>
    <p:sldId id="313" r:id="rId51"/>
    <p:sldId id="329" r:id="rId52"/>
    <p:sldId id="314" r:id="rId53"/>
    <p:sldId id="284" r:id="rId54"/>
    <p:sldId id="317" r:id="rId55"/>
    <p:sldId id="322" r:id="rId56"/>
    <p:sldId id="293" r:id="rId57"/>
    <p:sldId id="287" r:id="rId58"/>
    <p:sldId id="294" r:id="rId59"/>
    <p:sldId id="288" r:id="rId60"/>
    <p:sldId id="295" r:id="rId61"/>
    <p:sldId id="306" r:id="rId62"/>
    <p:sldId id="305" r:id="rId63"/>
    <p:sldId id="303" r:id="rId64"/>
    <p:sldId id="263" r:id="rId65"/>
    <p:sldId id="296" r:id="rId66"/>
    <p:sldId id="297" r:id="rId67"/>
    <p:sldId id="298" r:id="rId68"/>
    <p:sldId id="299" r:id="rId69"/>
    <p:sldId id="300" r:id="rId70"/>
    <p:sldId id="360" r:id="rId71"/>
    <p:sldId id="301" r:id="rId72"/>
    <p:sldId id="316" r:id="rId73"/>
    <p:sldId id="302" r:id="rId74"/>
    <p:sldId id="315" r:id="rId75"/>
    <p:sldId id="307" r:id="rId76"/>
    <p:sldId id="333" r:id="rId77"/>
    <p:sldId id="337" r:id="rId78"/>
    <p:sldId id="338" r:id="rId79"/>
    <p:sldId id="339" r:id="rId80"/>
    <p:sldId id="340" r:id="rId81"/>
    <p:sldId id="341" r:id="rId82"/>
    <p:sldId id="353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</p:sldIdLst>
  <p:sldSz cx="9906000" cy="6858000" type="A4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462"/>
    <a:srgbClr val="E0EFF6"/>
    <a:srgbClr val="3192C1"/>
    <a:srgbClr val="006A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9" autoAdjust="0"/>
    <p:restoredTop sz="96291" autoAdjust="0"/>
  </p:normalViewPr>
  <p:slideViewPr>
    <p:cSldViewPr>
      <p:cViewPr varScale="1">
        <p:scale>
          <a:sx n="122" d="100"/>
          <a:sy n="122" d="100"/>
        </p:scale>
        <p:origin x="952" y="19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76" y="90"/>
      </p:cViewPr>
      <p:guideLst/>
    </p:cSldViewPr>
  </p:notesViewPr>
  <p:gridSpacing cx="59999" cy="59999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notesMaster" Target="notesMasters/notesMaster1.xml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Volume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0.0252828177515527"/>
                  <c:y val="-0.034390728971268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00" b="1" i="0" u="none" strike="noStrike" kern="1200" spc="0" baseline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dirty="0" smtClean="0"/>
                      <a:t>ISP (local)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1" i="0" u="none" strike="noStrike" kern="1200" spc="0" baseline="0">
                      <a:solidFill>
                        <a:schemeClr val="accent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278439623133607"/>
                  <c:y val="0.00080354600321847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1" i="0" u="none" strike="noStrike" kern="1200" spc="0" baseline="0">
                      <a:solidFill>
                        <a:schemeClr val="accent2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26636941581"/>
                      <c:h val="0.0555164624821905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0.205611434789018"/>
                  <c:y val="0.015565348714221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1" i="0" u="none" strike="noStrike" kern="1200" spc="0" baseline="0">
                      <a:solidFill>
                        <a:schemeClr val="accent3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5544536152723"/>
                      <c:h val="0.0867137666204126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-0.0551626091407532"/>
                  <c:y val="0.08274007509548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1" i="0" u="none" strike="noStrike" kern="1200" spc="0" baseline="0">
                      <a:solidFill>
                        <a:schemeClr val="accent4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7148058342164"/>
                      <c:h val="0.0572359989307539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-0.0316804531215264"/>
                  <c:y val="-0.0069790235070756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1" i="0" u="none" strike="noStrike" kern="1200" spc="0" baseline="0">
                      <a:solidFill>
                        <a:schemeClr val="accent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6428906908663"/>
                      <c:h val="0.139036944243721"/>
                    </c:manualLayout>
                  </c15:layout>
                </c:ext>
              </c:extLst>
            </c:dLbl>
            <c:dLbl>
              <c:idx val="5"/>
              <c:layout>
                <c:manualLayout>
                  <c:x val="-0.0135059731723424"/>
                  <c:y val="-0.056238899898994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1" i="0" u="none" strike="noStrike" kern="1200" spc="0" baseline="0">
                      <a:solidFill>
                        <a:schemeClr val="accent6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167716372857"/>
                      <c:h val="0.191359841918701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ISP</c:v>
                </c:pt>
                <c:pt idx="1">
                  <c:v>Google CDN</c:v>
                </c:pt>
                <c:pt idx="2">
                  <c:v>Akamai</c:v>
                </c:pt>
                <c:pt idx="3">
                  <c:v>Limelight</c:v>
                </c:pt>
                <c:pt idx="4">
                  <c:v>Lease Web</c:v>
                </c:pt>
                <c:pt idx="5">
                  <c:v>Others (e.g. Amazon)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29.0</c:v>
                </c:pt>
                <c:pt idx="1">
                  <c:v>16.0</c:v>
                </c:pt>
                <c:pt idx="2">
                  <c:v>12.0</c:v>
                </c:pt>
                <c:pt idx="3">
                  <c:v>10.0</c:v>
                </c:pt>
                <c:pt idx="4">
                  <c:v>6.0</c:v>
                </c:pt>
                <c:pt idx="5">
                  <c:v>27.0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461132C-7071-46C0-8C7E-EE9E8BE5ED80}" type="datetimeFigureOut">
              <a:rPr lang="de-AT" smtClean="0"/>
              <a:t>15.12.15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5688" y="1279525"/>
            <a:ext cx="4987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8DC6EC0-D685-46D2-9739-126E01E1A73D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4544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467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82950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65573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3892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12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4543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64157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0283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1528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Remove </a:t>
            </a:r>
            <a:r>
              <a:rPr lang="de-AT" dirty="0" err="1" smtClean="0"/>
              <a:t>details</a:t>
            </a:r>
            <a:r>
              <a:rPr lang="de-AT" dirty="0" smtClean="0"/>
              <a:t> on </a:t>
            </a:r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just </a:t>
            </a:r>
            <a:r>
              <a:rPr lang="de-AT" dirty="0" err="1" smtClean="0"/>
              <a:t>put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conclusions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how</a:t>
            </a:r>
            <a:r>
              <a:rPr lang="de-AT" dirty="0" smtClean="0"/>
              <a:t> </a:t>
            </a:r>
            <a:r>
              <a:rPr lang="de-AT" dirty="0" err="1" smtClean="0"/>
              <a:t>they</a:t>
            </a:r>
            <a:r>
              <a:rPr lang="de-AT" dirty="0" smtClean="0"/>
              <a:t> </a:t>
            </a:r>
            <a:r>
              <a:rPr lang="de-AT" dirty="0" err="1" smtClean="0"/>
              <a:t>apply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0500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09223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0700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74935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07104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13177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071062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82097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350781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124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775538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8536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81339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070457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00834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40537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907816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Dire </a:t>
            </a:r>
            <a:r>
              <a:rPr lang="de-AT" dirty="0" err="1" smtClean="0"/>
              <a:t>meno</a:t>
            </a:r>
            <a:r>
              <a:rPr lang="de-AT" dirty="0" smtClean="0"/>
              <a:t> </a:t>
            </a:r>
            <a:r>
              <a:rPr lang="de-AT" dirty="0" err="1" smtClean="0"/>
              <a:t>dettagli</a:t>
            </a:r>
            <a:r>
              <a:rPr lang="de-AT" dirty="0" smtClean="0"/>
              <a:t> </a:t>
            </a:r>
            <a:r>
              <a:rPr lang="de-AT" dirty="0" err="1" smtClean="0"/>
              <a:t>su</a:t>
            </a:r>
            <a:r>
              <a:rPr lang="de-AT" dirty="0" smtClean="0"/>
              <a:t> </a:t>
            </a:r>
            <a:r>
              <a:rPr lang="de-AT" dirty="0" err="1" smtClean="0"/>
              <a:t>state</a:t>
            </a:r>
            <a:r>
              <a:rPr lang="de-AT" dirty="0" smtClean="0"/>
              <a:t> </a:t>
            </a:r>
            <a:r>
              <a:rPr lang="de-AT" dirty="0" err="1" smtClean="0"/>
              <a:t>machine</a:t>
            </a:r>
            <a:r>
              <a:rPr lang="de-AT" dirty="0" smtClean="0"/>
              <a:t> </a:t>
            </a:r>
            <a:r>
              <a:rPr lang="de-AT" dirty="0" err="1" smtClean="0"/>
              <a:t>che</a:t>
            </a:r>
            <a:r>
              <a:rPr lang="de-AT" dirty="0" smtClean="0"/>
              <a:t> </a:t>
            </a:r>
            <a:r>
              <a:rPr lang="de-AT" dirty="0" err="1" smtClean="0"/>
              <a:t>e</a:t>
            </a:r>
            <a:r>
              <a:rPr lang="de-AT" dirty="0" smtClean="0"/>
              <a:t>‘ </a:t>
            </a:r>
            <a:r>
              <a:rPr lang="de-AT" dirty="0" err="1" smtClean="0"/>
              <a:t>chiaro</a:t>
            </a:r>
            <a:r>
              <a:rPr lang="de-AT" dirty="0" smtClean="0"/>
              <a:t>....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38704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45395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49442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22636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115129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505506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60813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111714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14310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939257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929133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205044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50170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54042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47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630081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48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814236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49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377008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50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377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Rimuoverla</a:t>
            </a:r>
            <a:r>
              <a:rPr lang="de-AT" dirty="0" smtClean="0"/>
              <a:t> o </a:t>
            </a:r>
            <a:r>
              <a:rPr lang="de-AT" dirty="0" err="1" smtClean="0"/>
              <a:t>alleggerirla,comuqneu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andare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piu</a:t>
            </a:r>
            <a:r>
              <a:rPr lang="de-AT" baseline="0" dirty="0" smtClean="0"/>
              <a:t> veloce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49856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5594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52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63916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53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186623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54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200363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70178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108575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101207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58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28128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59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375587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60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78607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82926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61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294833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62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67225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63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72700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64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926205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65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702735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66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883455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67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121015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68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53358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69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5329437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Remove </a:t>
            </a:r>
            <a:r>
              <a:rPr lang="de-AT" dirty="0" err="1" smtClean="0"/>
              <a:t>details</a:t>
            </a:r>
            <a:r>
              <a:rPr lang="de-AT" dirty="0" smtClean="0"/>
              <a:t> on </a:t>
            </a:r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just </a:t>
            </a:r>
            <a:r>
              <a:rPr lang="de-AT" dirty="0" err="1" smtClean="0"/>
              <a:t>put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conclusions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how</a:t>
            </a:r>
            <a:r>
              <a:rPr lang="de-AT" dirty="0" smtClean="0"/>
              <a:t> </a:t>
            </a:r>
            <a:r>
              <a:rPr lang="de-AT" dirty="0" err="1" smtClean="0"/>
              <a:t>they</a:t>
            </a:r>
            <a:r>
              <a:rPr lang="de-AT" dirty="0" smtClean="0"/>
              <a:t> </a:t>
            </a:r>
            <a:r>
              <a:rPr lang="de-AT" dirty="0" err="1" smtClean="0"/>
              <a:t>apply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70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5505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434462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71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159459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72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33700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73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269811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74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254679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75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0589434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76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37126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77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29506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78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47618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79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7925115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80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7555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7501033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81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352269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82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98376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83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571306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84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1886133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85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19608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86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9023280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87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9819353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88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8475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89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59702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90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029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6354459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91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9359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C949-B659-456D-8E2A-3E31C7400F0E}" type="datetimeFigureOut">
              <a:rPr lang="de-AT" smtClean="0"/>
              <a:t>15.12.15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B4846-53CF-4E3D-B95D-0E6E713589A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9689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C949-B659-456D-8E2A-3E31C7400F0E}" type="datetimeFigureOut">
              <a:rPr lang="de-AT" smtClean="0"/>
              <a:t>15.12.15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B4846-53CF-4E3D-B95D-0E6E713589A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01288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C949-B659-456D-8E2A-3E31C7400F0E}" type="datetimeFigureOut">
              <a:rPr lang="de-AT" smtClean="0"/>
              <a:t>15.12.15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B4846-53CF-4E3D-B95D-0E6E713589A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9287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C949-B659-456D-8E2A-3E31C7400F0E}" type="datetimeFigureOut">
              <a:rPr lang="de-AT" smtClean="0"/>
              <a:t>15.12.15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B4846-53CF-4E3D-B95D-0E6E713589A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6998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C949-B659-456D-8E2A-3E31C7400F0E}" type="datetimeFigureOut">
              <a:rPr lang="de-AT" smtClean="0"/>
              <a:t>15.12.15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B4846-53CF-4E3D-B95D-0E6E713589A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9663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C949-B659-456D-8E2A-3E31C7400F0E}" type="datetimeFigureOut">
              <a:rPr lang="de-AT" smtClean="0"/>
              <a:t>15.12.15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B4846-53CF-4E3D-B95D-0E6E713589A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07564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C949-B659-456D-8E2A-3E31C7400F0E}" type="datetimeFigureOut">
              <a:rPr lang="de-AT" smtClean="0"/>
              <a:t>15.12.15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B4846-53CF-4E3D-B95D-0E6E713589A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7520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C949-B659-456D-8E2A-3E31C7400F0E}" type="datetimeFigureOut">
              <a:rPr lang="de-AT" smtClean="0"/>
              <a:t>15.12.15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B4846-53CF-4E3D-B95D-0E6E713589A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15744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C949-B659-456D-8E2A-3E31C7400F0E}" type="datetimeFigureOut">
              <a:rPr lang="de-AT" smtClean="0"/>
              <a:t>15.12.15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B4846-53CF-4E3D-B95D-0E6E713589A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4269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C949-B659-456D-8E2A-3E31C7400F0E}" type="datetimeFigureOut">
              <a:rPr lang="de-AT" smtClean="0"/>
              <a:t>15.12.15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B4846-53CF-4E3D-B95D-0E6E713589A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588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C949-B659-456D-8E2A-3E31C7400F0E}" type="datetimeFigureOut">
              <a:rPr lang="de-AT" smtClean="0"/>
              <a:t>15.12.15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B4846-53CF-4E3D-B95D-0E6E713589A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6037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3C949-B659-456D-8E2A-3E31C7400F0E}" type="datetimeFigureOut">
              <a:rPr lang="de-AT" smtClean="0"/>
              <a:t>15.12.15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B4846-53CF-4E3D-B95D-0E6E713589A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53971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35.png"/><Relationship Id="rId5" Type="http://schemas.microsoft.com/office/2007/relationships/hdphoto" Target="../media/hdphoto1.wdp"/><Relationship Id="rId6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5.jpe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42.jpe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44.jpeg"/><Relationship Id="rId5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46.gif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55.jpe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5.jpeg"/><Relationship Id="rId6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36.gif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5.jpe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72.jpeg"/><Relationship Id="rId5" Type="http://schemas.openxmlformats.org/officeDocument/2006/relationships/image" Target="../media/image73.jpeg"/><Relationship Id="rId6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4" Type="http://schemas.openxmlformats.org/officeDocument/2006/relationships/image" Target="../media/image75.jpe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78.jpeg"/><Relationship Id="rId5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80.jpeg"/><Relationship Id="rId5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82.jpeg"/><Relationship Id="rId5" Type="http://schemas.openxmlformats.org/officeDocument/2006/relationships/image" Target="../media/image83.jpeg"/><Relationship Id="rId6" Type="http://schemas.openxmlformats.org/officeDocument/2006/relationships/image" Target="../media/image84.jpeg"/><Relationship Id="rId7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86.jpg"/><Relationship Id="rId5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5.jpeg"/><Relationship Id="rId5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4" Type="http://schemas.openxmlformats.org/officeDocument/2006/relationships/image" Target="../media/image5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91.emf"/><Relationship Id="rId7" Type="http://schemas.openxmlformats.org/officeDocument/2006/relationships/image" Target="../media/image92.jp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4" Type="http://schemas.openxmlformats.org/officeDocument/2006/relationships/image" Target="../media/image94.jp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4" Type="http://schemas.openxmlformats.org/officeDocument/2006/relationships/image" Target="../media/image5.jpeg"/><Relationship Id="rId5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97.jpeg"/><Relationship Id="rId5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102.jpg"/><Relationship Id="rId5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5.jpe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18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5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15897" y="2444917"/>
            <a:ext cx="9461501" cy="1316053"/>
          </a:xfrm>
          <a:prstGeom prst="roundRect">
            <a:avLst>
              <a:gd name="adj" fmla="val 4979"/>
            </a:avLst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500" b="1" dirty="0">
                <a:latin typeface="Arial" panose="020B0604020202020204" pitchFamily="34" charset="0"/>
                <a:cs typeface="Arial" panose="020B0604020202020204" pitchFamily="34" charset="0"/>
              </a:rPr>
              <a:t>Traffic Characterization, Anomaly Detection and Diagnosis </a:t>
            </a:r>
          </a:p>
          <a:p>
            <a:pPr algn="ctr"/>
            <a:r>
              <a:rPr lang="de-AT" sz="2500" b="1" dirty="0">
                <a:latin typeface="Arial" panose="020B0604020202020204" pitchFamily="34" charset="0"/>
                <a:cs typeface="Arial" panose="020B0604020202020204" pitchFamily="34" charset="0"/>
              </a:rPr>
              <a:t>in Internet Scale Services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7" y="617896"/>
            <a:ext cx="1879270" cy="825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0780" y="4124550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2000" b="1" dirty="0" smtClean="0">
                <a:solidFill>
                  <a:srgbClr val="3192C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Pierdomenico Fiadino, MSc</a:t>
            </a:r>
          </a:p>
          <a:p>
            <a:pPr algn="ctr"/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student number 1128703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94737" y="561348"/>
            <a:ext cx="3582662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1400" b="1" dirty="0">
                <a:solidFill>
                  <a:srgbClr val="3192C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PhD defense</a:t>
            </a:r>
          </a:p>
          <a:p>
            <a:pPr algn="r"/>
            <a:r>
              <a:rPr lang="de-AT" sz="1000" dirty="0" smtClean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Vienna, December 10</a:t>
            </a:r>
            <a:r>
              <a:rPr lang="de-AT" sz="1000" baseline="30000" dirty="0" smtClean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</a:t>
            </a:r>
            <a:r>
              <a:rPr lang="de-AT" sz="1000" dirty="0" smtClean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de-AT" sz="1000" dirty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2015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4841" y="5288349"/>
            <a:ext cx="34325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Committee</a:t>
            </a:r>
            <a:endParaRPr lang="de-AT" sz="1400" dirty="0" smtClean="0">
              <a:solidFill>
                <a:srgbClr val="3192C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dirty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</a:t>
            </a:r>
            <a:r>
              <a:rPr lang="de-AT" sz="1400" dirty="0" smtClean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rof</a:t>
            </a:r>
            <a:r>
              <a:rPr lang="de-AT" sz="1400" dirty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 </a:t>
            </a:r>
            <a:r>
              <a:rPr lang="de-AT" sz="1400" b="1" dirty="0" smtClean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Axel Jantsch</a:t>
            </a:r>
            <a:r>
              <a:rPr lang="de-AT" sz="1400" dirty="0" smtClean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de-AT" sz="1400" dirty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(TUWien</a:t>
            </a:r>
            <a:r>
              <a:rPr lang="de-AT" sz="1400" dirty="0" smtClean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</a:p>
          <a:p>
            <a:pPr algn="r"/>
            <a:r>
              <a:rPr lang="de-AT" sz="1400" dirty="0" smtClean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Prof. </a:t>
            </a:r>
            <a:r>
              <a:rPr lang="de-AT" sz="1400" b="1" dirty="0" smtClean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Benoit Donnet</a:t>
            </a:r>
            <a:r>
              <a:rPr lang="de-AT" sz="1400" dirty="0" smtClean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(ULg)</a:t>
            </a:r>
          </a:p>
          <a:p>
            <a:pPr algn="r"/>
            <a:r>
              <a:rPr lang="de-AT" sz="1400" dirty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Prof. </a:t>
            </a:r>
            <a:r>
              <a:rPr lang="de-AT" sz="1400" b="1" dirty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Tanja Zseby</a:t>
            </a:r>
            <a:r>
              <a:rPr lang="de-AT" sz="1400" dirty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(TUWien</a:t>
            </a:r>
            <a:r>
              <a:rPr lang="de-AT" sz="1400" dirty="0" smtClean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  <a:endParaRPr lang="de-AT" sz="1200" dirty="0">
              <a:solidFill>
                <a:srgbClr val="646462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5898" y="5303192"/>
            <a:ext cx="3432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Advisors</a:t>
            </a:r>
          </a:p>
          <a:p>
            <a:r>
              <a:rPr lang="de-AT" sz="1400" dirty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Prof. </a:t>
            </a:r>
            <a:r>
              <a:rPr lang="de-AT" sz="1400" b="1" dirty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Tanja Zseby</a:t>
            </a:r>
            <a:r>
              <a:rPr lang="de-AT" sz="1400" dirty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(TUWien</a:t>
            </a:r>
            <a:r>
              <a:rPr lang="de-AT" sz="1400" dirty="0" smtClean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de-AT" sz="1400" dirty="0" smtClean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Dr. </a:t>
            </a:r>
            <a:r>
              <a:rPr lang="de-AT" sz="1400" b="1" dirty="0" smtClean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Pedro Casas</a:t>
            </a:r>
            <a:r>
              <a:rPr lang="de-AT" sz="1400" dirty="0" smtClean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(FTW Vienna)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80780" y="1078816"/>
            <a:ext cx="6532547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1400" b="1" dirty="0">
                <a:solidFill>
                  <a:srgbClr val="3192C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Technische Universität 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Wien (TU Wien)</a:t>
            </a:r>
          </a:p>
          <a:p>
            <a:pPr algn="r"/>
            <a:r>
              <a:rPr lang="de-AT" sz="1000" dirty="0" smtClean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Faculty of </a:t>
            </a:r>
            <a:r>
              <a:rPr lang="en-US" sz="1000" dirty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Electrical Engineering and Information </a:t>
            </a:r>
            <a:r>
              <a:rPr lang="en-US" sz="1000" dirty="0" smtClean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Technology</a:t>
            </a:r>
            <a:endParaRPr lang="de-AT" sz="800" dirty="0">
              <a:solidFill>
                <a:srgbClr val="646462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5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Service differentiation through pattern matching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100" name="Rectangle 99"/>
          <p:cNvSpPr/>
          <p:nvPr/>
        </p:nvSpPr>
        <p:spPr bwMode="auto">
          <a:xfrm>
            <a:off x="3689094" y="1107908"/>
            <a:ext cx="5432974" cy="1885061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36766" y="3259022"/>
            <a:ext cx="8385303" cy="523220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ourier"/>
                <a:cs typeface="Courier New" panose="02070309020205020404" pitchFamily="49" charset="0"/>
              </a:rPr>
              <a:t>Example: Facebook regex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 New" panose="02070309020205020404" pitchFamily="49" charset="0"/>
              </a:rPr>
              <a:t> (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 New" panose="02070309020205020404" pitchFamily="49" charset="0"/>
              </a:rPr>
              <a:t>((|%.)(facebook.com|fbcdn.net))|((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 New" panose="02070309020205020404" pitchFamily="49" charset="0"/>
              </a:rPr>
              <a:t>fbcdn|fbstatic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 New" panose="02070309020205020404" pitchFamily="49" charset="0"/>
              </a:rPr>
              <a:t>)%.akamaihd.net)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 New" panose="02070309020205020404" pitchFamily="49" charset="0"/>
              </a:rPr>
              <a:t>)</a:t>
            </a:r>
            <a:endParaRPr lang="it-IT" sz="1400" dirty="0" smtClean="0">
              <a:solidFill>
                <a:schemeClr val="bg1"/>
              </a:solidFill>
              <a:latin typeface="Courier"/>
              <a:cs typeface="Courier New" panose="02070309020205020404" pitchFamily="49" charset="0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748638" y="1107908"/>
            <a:ext cx="2076360" cy="1994041"/>
            <a:chOff x="-860437" y="2510029"/>
            <a:chExt cx="2029581" cy="1837942"/>
          </a:xfrm>
        </p:grpSpPr>
        <p:sp>
          <p:nvSpPr>
            <p:cNvPr id="105" name="Flowchart: Document 104"/>
            <p:cNvSpPr/>
            <p:nvPr/>
          </p:nvSpPr>
          <p:spPr bwMode="auto">
            <a:xfrm>
              <a:off x="-860437" y="2510029"/>
              <a:ext cx="2029581" cy="1837942"/>
            </a:xfrm>
            <a:prstGeom prst="flowChartDocument">
              <a:avLst/>
            </a:prstGeom>
            <a:solidFill>
              <a:srgbClr val="3192C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urier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urier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AT" sz="1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ourier"/>
                </a:rPr>
                <a:t>URL:</a:t>
              </a:r>
              <a:r>
                <a:rPr kumimoji="0" lang="de-AT" sz="1000" b="1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ourier"/>
                </a:rPr>
                <a:t> </a:t>
              </a:r>
              <a:r>
                <a:rPr kumimoji="0" lang="de-AT" sz="100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ourier"/>
                </a:rPr>
                <a:t>http://www.bbc.co.uk/...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de-AT" sz="1000" b="1" baseline="0" dirty="0" smtClean="0">
                <a:solidFill>
                  <a:schemeClr val="bg1"/>
                </a:solidFill>
                <a:latin typeface="Courier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AT" sz="1000" b="1" dirty="0" smtClean="0">
                  <a:solidFill>
                    <a:schemeClr val="bg1"/>
                  </a:solidFill>
                  <a:latin typeface="Courier"/>
                </a:rPr>
                <a:t>Timestamp  = </a:t>
              </a:r>
              <a:r>
                <a:rPr lang="de-AT" sz="1000" dirty="0" smtClean="0">
                  <a:solidFill>
                    <a:schemeClr val="bg1"/>
                  </a:solidFill>
                  <a:latin typeface="Courier"/>
                </a:rPr>
                <a:t>1400001684</a:t>
              </a:r>
              <a:endParaRPr lang="de-AT" sz="1000" baseline="0" dirty="0">
                <a:solidFill>
                  <a:schemeClr val="bg1"/>
                </a:solidFill>
                <a:latin typeface="Courier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AT" sz="1000" b="1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ourier"/>
                </a:rPr>
                <a:t>Req. bytes = </a:t>
              </a:r>
              <a:r>
                <a:rPr kumimoji="0" lang="de-AT" sz="100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ourier"/>
                </a:rPr>
                <a:t>172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AT" sz="1000" b="1" baseline="0" dirty="0" smtClean="0">
                  <a:solidFill>
                    <a:schemeClr val="bg1"/>
                  </a:solidFill>
                  <a:latin typeface="Courier"/>
                </a:rPr>
                <a:t>Res.</a:t>
              </a:r>
              <a:r>
                <a:rPr lang="de-AT" sz="1000" b="1" dirty="0" smtClean="0">
                  <a:solidFill>
                    <a:schemeClr val="bg1"/>
                  </a:solidFill>
                  <a:latin typeface="Courier"/>
                </a:rPr>
                <a:t> bytes = </a:t>
              </a:r>
              <a:r>
                <a:rPr lang="de-AT" sz="1000" dirty="0" smtClean="0">
                  <a:solidFill>
                    <a:schemeClr val="bg1"/>
                  </a:solidFill>
                  <a:latin typeface="Courier"/>
                </a:rPr>
                <a:t>420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AT" sz="1000" b="1" dirty="0" smtClean="0">
                  <a:solidFill>
                    <a:schemeClr val="bg1"/>
                  </a:solidFill>
                  <a:latin typeface="Courier"/>
                </a:rPr>
                <a:t>Server IP</a:t>
              </a:r>
              <a:r>
                <a:rPr lang="de-AT" sz="1000" dirty="0" smtClean="0">
                  <a:solidFill>
                    <a:schemeClr val="bg1"/>
                  </a:solidFill>
                  <a:latin typeface="Courier"/>
                </a:rPr>
                <a:t>  = 1.1.1.1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AT" sz="1000" b="1" dirty="0" smtClean="0">
                  <a:solidFill>
                    <a:schemeClr val="bg1"/>
                  </a:solidFill>
                  <a:latin typeface="Courier"/>
                </a:rPr>
                <a:t>[...]</a:t>
              </a:r>
              <a:endParaRPr kumimoji="0" lang="de-AT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urier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-500378" y="2538846"/>
              <a:ext cx="1279960" cy="312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16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 ticket</a:t>
              </a:r>
              <a:endParaRPr lang="de-A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7" name="Rounded Rectangle 106"/>
          <p:cNvSpPr/>
          <p:nvPr/>
        </p:nvSpPr>
        <p:spPr bwMode="auto">
          <a:xfrm>
            <a:off x="3799602" y="1673068"/>
            <a:ext cx="3384000" cy="252000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300" dirty="0" smtClean="0">
                <a:solidFill>
                  <a:srgbClr val="3192C1"/>
                </a:solidFill>
                <a:latin typeface="Courier"/>
              </a:rPr>
              <a:t>^www\.google(\.[a-z]{2,3}){1,2}$</a:t>
            </a:r>
            <a:endParaRPr kumimoji="0" lang="de-AT" sz="1300" b="0" i="0" u="none" strike="noStrike" cap="none" normalizeH="0" baseline="0" dirty="0" smtClean="0">
              <a:ln>
                <a:noFill/>
              </a:ln>
              <a:solidFill>
                <a:srgbClr val="3192C1"/>
              </a:solidFill>
              <a:effectLst/>
              <a:latin typeface="Courier"/>
            </a:endParaRPr>
          </a:p>
        </p:txBody>
      </p:sp>
      <p:sp>
        <p:nvSpPr>
          <p:cNvPr id="108" name="Rounded Rectangle 107"/>
          <p:cNvSpPr/>
          <p:nvPr/>
        </p:nvSpPr>
        <p:spPr bwMode="auto">
          <a:xfrm>
            <a:off x="3799602" y="1984105"/>
            <a:ext cx="3384000" cy="252000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300" dirty="0" smtClean="0">
                <a:solidFill>
                  <a:srgbClr val="3192C1"/>
                </a:solidFill>
                <a:latin typeface="Courier"/>
              </a:rPr>
              <a:t>^www\.facebook\.com$</a:t>
            </a:r>
            <a:endParaRPr kumimoji="0" lang="de-AT" sz="1300" b="0" i="0" u="none" strike="noStrike" cap="none" normalizeH="0" baseline="0" dirty="0" smtClean="0">
              <a:ln>
                <a:noFill/>
              </a:ln>
              <a:solidFill>
                <a:srgbClr val="3192C1"/>
              </a:solidFill>
              <a:effectLst/>
              <a:latin typeface="Courier"/>
            </a:endParaRPr>
          </a:p>
        </p:txBody>
      </p:sp>
      <p:sp>
        <p:nvSpPr>
          <p:cNvPr id="109" name="Rounded Rectangle 108"/>
          <p:cNvSpPr/>
          <p:nvPr/>
        </p:nvSpPr>
        <p:spPr bwMode="auto">
          <a:xfrm>
            <a:off x="3799602" y="2296928"/>
            <a:ext cx="3384000" cy="252000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300" dirty="0" smtClean="0">
                <a:solidFill>
                  <a:srgbClr val="3192C1"/>
                </a:solidFill>
                <a:latin typeface="Courier"/>
              </a:rPr>
              <a:t>^www\.fbcdn\.net$</a:t>
            </a:r>
            <a:endParaRPr kumimoji="0" lang="de-AT" sz="1300" b="0" i="0" u="none" strike="noStrike" cap="none" normalizeH="0" baseline="0" dirty="0" smtClean="0">
              <a:ln>
                <a:noFill/>
              </a:ln>
              <a:solidFill>
                <a:srgbClr val="3192C1"/>
              </a:solidFill>
              <a:effectLst/>
              <a:latin typeface="Courier"/>
            </a:endParaRPr>
          </a:p>
        </p:txBody>
      </p:sp>
      <p:sp>
        <p:nvSpPr>
          <p:cNvPr id="110" name="Rounded Rectangle 109"/>
          <p:cNvSpPr/>
          <p:nvPr/>
        </p:nvSpPr>
        <p:spPr bwMode="auto">
          <a:xfrm>
            <a:off x="3799602" y="2616860"/>
            <a:ext cx="3384000" cy="252000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300" dirty="0" smtClean="0">
                <a:solidFill>
                  <a:srgbClr val="3192C1"/>
                </a:solidFill>
                <a:latin typeface="Courier"/>
              </a:rPr>
              <a:t>^www\.bbc\.(co\.uk|com)$</a:t>
            </a:r>
            <a:endParaRPr kumimoji="0" lang="de-AT" sz="1300" b="0" i="0" u="none" strike="noStrike" cap="none" normalizeH="0" baseline="0" dirty="0" smtClean="0">
              <a:ln>
                <a:noFill/>
              </a:ln>
              <a:solidFill>
                <a:srgbClr val="3192C1"/>
              </a:solidFill>
              <a:effectLst/>
              <a:latin typeface="Courier"/>
            </a:endParaRPr>
          </a:p>
        </p:txBody>
      </p:sp>
      <p:sp>
        <p:nvSpPr>
          <p:cNvPr id="111" name="Rounded Rectangle 110"/>
          <p:cNvSpPr/>
          <p:nvPr/>
        </p:nvSpPr>
        <p:spPr bwMode="auto">
          <a:xfrm>
            <a:off x="7245222" y="1673068"/>
            <a:ext cx="1810964" cy="252000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(search)</a:t>
            </a:r>
            <a:endParaRPr kumimoji="0" lang="de-AT" sz="1300" b="1" i="0" u="none" strike="noStrike" cap="none" normalizeH="0" baseline="0" dirty="0" smtClean="0">
              <a:ln>
                <a:noFill/>
              </a:ln>
              <a:solidFill>
                <a:srgbClr val="3192C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Rounded Rectangle 111"/>
          <p:cNvSpPr/>
          <p:nvPr/>
        </p:nvSpPr>
        <p:spPr bwMode="auto">
          <a:xfrm>
            <a:off x="7245222" y="1965827"/>
            <a:ext cx="1810964" cy="252000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</a:t>
            </a:r>
            <a:endParaRPr kumimoji="0" lang="de-AT" sz="1300" b="1" i="0" u="none" strike="noStrike" cap="none" normalizeH="0" baseline="0" dirty="0" smtClean="0">
              <a:ln>
                <a:noFill/>
              </a:ln>
              <a:solidFill>
                <a:srgbClr val="3192C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Rounded Rectangle 112"/>
          <p:cNvSpPr/>
          <p:nvPr/>
        </p:nvSpPr>
        <p:spPr bwMode="auto">
          <a:xfrm>
            <a:off x="7245222" y="2296928"/>
            <a:ext cx="1810964" cy="252000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</a:t>
            </a:r>
            <a:endParaRPr kumimoji="0" lang="de-AT" sz="1300" b="1" i="0" u="none" strike="noStrike" cap="none" normalizeH="0" baseline="0" dirty="0" smtClean="0">
              <a:ln>
                <a:noFill/>
              </a:ln>
              <a:solidFill>
                <a:srgbClr val="3192C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Rounded Rectangle 113"/>
          <p:cNvSpPr/>
          <p:nvPr/>
        </p:nvSpPr>
        <p:spPr bwMode="auto">
          <a:xfrm>
            <a:off x="7232600" y="2616860"/>
            <a:ext cx="1823585" cy="252000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BBC</a:t>
            </a:r>
            <a:endParaRPr kumimoji="0" lang="de-AT" sz="1300" b="1" i="0" u="none" strike="noStrike" cap="none" normalizeH="0" baseline="0" dirty="0" smtClean="0">
              <a:ln>
                <a:noFill/>
              </a:ln>
              <a:solidFill>
                <a:srgbClr val="3192C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504793" y="1213923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</a:t>
            </a:r>
            <a:r>
              <a:rPr lang="de-AT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expressions</a:t>
            </a:r>
            <a:endParaRPr lang="de-AT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698596" y="1213923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de-AT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7" name="Picture 116" descr="bbc_logo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34" b="23136"/>
          <a:stretch/>
        </p:blipFill>
        <p:spPr>
          <a:xfrm>
            <a:off x="8565262" y="2631058"/>
            <a:ext cx="433339" cy="232831"/>
          </a:xfrm>
          <a:prstGeom prst="rect">
            <a:avLst/>
          </a:prstGeom>
        </p:spPr>
      </p:pic>
      <p:pic>
        <p:nvPicPr>
          <p:cNvPr id="118" name="Picture 117" descr="facebook_logo_square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227" y="2331999"/>
            <a:ext cx="237124" cy="189699"/>
          </a:xfrm>
          <a:prstGeom prst="rect">
            <a:avLst/>
          </a:prstGeom>
        </p:spPr>
      </p:pic>
      <p:pic>
        <p:nvPicPr>
          <p:cNvPr id="119" name="Picture 118" descr="facebook_logo_square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227" y="2003096"/>
            <a:ext cx="237124" cy="189699"/>
          </a:xfrm>
          <a:prstGeom prst="rect">
            <a:avLst/>
          </a:prstGeom>
        </p:spPr>
      </p:pic>
      <p:pic>
        <p:nvPicPr>
          <p:cNvPr id="120" name="Picture 119" descr="google_logo_square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77" y="1699103"/>
            <a:ext cx="215831" cy="215831"/>
          </a:xfrm>
          <a:prstGeom prst="rect">
            <a:avLst/>
          </a:prstGeom>
        </p:spPr>
      </p:pic>
      <p:sp>
        <p:nvSpPr>
          <p:cNvPr id="121" name="Oval 120"/>
          <p:cNvSpPr/>
          <p:nvPr/>
        </p:nvSpPr>
        <p:spPr bwMode="auto">
          <a:xfrm>
            <a:off x="650746" y="1396682"/>
            <a:ext cx="2270596" cy="448325"/>
          </a:xfrm>
          <a:prstGeom prst="ellipse">
            <a:avLst/>
          </a:prstGeom>
          <a:noFill/>
          <a:ln w="41275" cap="flat" cmpd="sng" algn="ctr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2" name="Curved Connector 121"/>
          <p:cNvCxnSpPr>
            <a:stCxn id="121" idx="6"/>
            <a:endCxn id="107" idx="1"/>
          </p:cNvCxnSpPr>
          <p:nvPr/>
        </p:nvCxnSpPr>
        <p:spPr bwMode="auto">
          <a:xfrm>
            <a:off x="2921342" y="1620845"/>
            <a:ext cx="878260" cy="17822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412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sm" len="sm"/>
            <a:tailEnd type="triangle" w="lg" len="lg"/>
          </a:ln>
          <a:effectLst/>
        </p:spPr>
      </p:cxnSp>
      <p:cxnSp>
        <p:nvCxnSpPr>
          <p:cNvPr id="123" name="Curved Connector 122"/>
          <p:cNvCxnSpPr>
            <a:stCxn id="121" idx="6"/>
            <a:endCxn id="108" idx="1"/>
          </p:cNvCxnSpPr>
          <p:nvPr/>
        </p:nvCxnSpPr>
        <p:spPr bwMode="auto">
          <a:xfrm>
            <a:off x="2921342" y="1620845"/>
            <a:ext cx="878260" cy="48926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412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sm" len="sm"/>
            <a:tailEnd type="triangle" w="lg" len="lg"/>
          </a:ln>
          <a:effectLst/>
        </p:spPr>
      </p:cxnSp>
      <p:cxnSp>
        <p:nvCxnSpPr>
          <p:cNvPr id="124" name="Curved Connector 123"/>
          <p:cNvCxnSpPr>
            <a:stCxn id="121" idx="6"/>
            <a:endCxn id="109" idx="1"/>
          </p:cNvCxnSpPr>
          <p:nvPr/>
        </p:nvCxnSpPr>
        <p:spPr bwMode="auto">
          <a:xfrm>
            <a:off x="2921342" y="1620845"/>
            <a:ext cx="878260" cy="802083"/>
          </a:xfrm>
          <a:prstGeom prst="curvedConnector3">
            <a:avLst>
              <a:gd name="adj1" fmla="val 46712"/>
            </a:avLst>
          </a:prstGeom>
          <a:solidFill>
            <a:schemeClr val="accent1"/>
          </a:solidFill>
          <a:ln w="41275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sm" len="sm"/>
            <a:tailEnd type="triangle" w="lg" len="lg"/>
          </a:ln>
          <a:effectLst/>
        </p:spPr>
      </p:cxnSp>
      <p:cxnSp>
        <p:nvCxnSpPr>
          <p:cNvPr id="125" name="Curved Connector 124"/>
          <p:cNvCxnSpPr>
            <a:stCxn id="121" idx="6"/>
            <a:endCxn id="110" idx="1"/>
          </p:cNvCxnSpPr>
          <p:nvPr/>
        </p:nvCxnSpPr>
        <p:spPr bwMode="auto">
          <a:xfrm>
            <a:off x="2921342" y="1620845"/>
            <a:ext cx="878260" cy="1122015"/>
          </a:xfrm>
          <a:prstGeom prst="curvedConnector3">
            <a:avLst>
              <a:gd name="adj1" fmla="val 39040"/>
            </a:avLst>
          </a:prstGeom>
          <a:solidFill>
            <a:schemeClr val="accent1"/>
          </a:solidFill>
          <a:ln w="41275" cap="flat" cmpd="sng" algn="ctr">
            <a:solidFill>
              <a:srgbClr val="FFC00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sp>
        <p:nvSpPr>
          <p:cNvPr id="126" name="TextBox 125"/>
          <p:cNvSpPr txBox="1"/>
          <p:nvPr/>
        </p:nvSpPr>
        <p:spPr>
          <a:xfrm>
            <a:off x="2680982" y="2591386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400" b="1" dirty="0" smtClean="0">
                <a:solidFill>
                  <a:srgbClr val="FFC000"/>
                </a:solidFill>
              </a:rPr>
              <a:t>pattern matching</a:t>
            </a:r>
            <a:endParaRPr lang="de-AT" sz="1400" b="1" dirty="0">
              <a:solidFill>
                <a:srgbClr val="FFC000"/>
              </a:solidFill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748639" y="4170539"/>
            <a:ext cx="4068000" cy="903106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748638" y="4172677"/>
            <a:ext cx="768471" cy="903106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576697" y="4329200"/>
            <a:ext cx="3108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anually defined patterns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effort, but quite high stability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5033276" y="4168401"/>
            <a:ext cx="4068000" cy="903106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5033276" y="4170539"/>
            <a:ext cx="768471" cy="903106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810507" y="4329018"/>
            <a:ext cx="32820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 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pattern-matching 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requested URL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748639" y="5260518"/>
            <a:ext cx="4068000" cy="903106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748638" y="5262656"/>
            <a:ext cx="768471" cy="903106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76697" y="5386521"/>
            <a:ext cx="3108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discovery of new popular services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033276" y="5258380"/>
            <a:ext cx="4068000" cy="903106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5033276" y="5260518"/>
            <a:ext cx="768471" cy="903106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5840543" y="5386520"/>
            <a:ext cx="3260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allows association between server IP and service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4BA5CB3F-988F-4285-8C60-DFF7ADC76F05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20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6" grpId="0"/>
      <p:bldP spid="12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Leveraging DNS for encrypted protocols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43" name="Bent Arrow 42"/>
          <p:cNvSpPr/>
          <p:nvPr/>
        </p:nvSpPr>
        <p:spPr bwMode="auto">
          <a:xfrm flipV="1">
            <a:off x="2313828" y="1952059"/>
            <a:ext cx="1223907" cy="1848155"/>
          </a:xfrm>
          <a:prstGeom prst="bentArrow">
            <a:avLst>
              <a:gd name="adj1" fmla="val 10466"/>
              <a:gd name="adj2" fmla="val 13676"/>
              <a:gd name="adj3" fmla="val 30478"/>
              <a:gd name="adj4" fmla="val 43750"/>
            </a:avLst>
          </a:prstGeom>
          <a:solidFill>
            <a:srgbClr val="FF0000">
              <a:alpha val="55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1436846" y="2220231"/>
            <a:ext cx="2016224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 rot="10800000">
            <a:off x="1436846" y="2470163"/>
            <a:ext cx="2016224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>
            <a:off x="1436846" y="2940311"/>
            <a:ext cx="2016224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 rot="10800000">
            <a:off x="1443719" y="3190243"/>
            <a:ext cx="2016224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1373096" y="1950939"/>
            <a:ext cx="2010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resolve: www.youtube.com</a:t>
            </a:r>
            <a:endParaRPr lang="de-AT" sz="12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695833" y="2218434"/>
            <a:ext cx="1491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A: &lt;IP</a:t>
            </a:r>
            <a:r>
              <a:rPr lang="de-AT" sz="1200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,IP</a:t>
            </a:r>
            <a:r>
              <a:rPr lang="de-AT" sz="1200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,..&gt;, TTL</a:t>
            </a:r>
            <a:endParaRPr lang="de-AT" sz="12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706049" y="2941511"/>
            <a:ext cx="1491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A: &lt;IP</a:t>
            </a:r>
            <a:r>
              <a:rPr lang="de-AT" sz="1200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,IP</a:t>
            </a:r>
            <a:r>
              <a:rPr lang="de-AT" sz="1200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,..&gt;, TTL</a:t>
            </a:r>
            <a:endParaRPr lang="de-AT" sz="12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60405" y="2687874"/>
            <a:ext cx="2086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resolve: www.facebook.com</a:t>
            </a:r>
            <a:endParaRPr lang="de-AT" sz="12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 rot="16200000">
            <a:off x="205793" y="2267428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#1</a:t>
            </a:r>
            <a:endParaRPr lang="de-AT" sz="12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 rot="16200000">
            <a:off x="220307" y="2959263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#2</a:t>
            </a:r>
            <a:endParaRPr lang="de-AT" sz="12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 rot="16200000">
            <a:off x="3773528" y="2498044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 server</a:t>
            </a:r>
            <a:endParaRPr lang="de-AT" sz="12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49184" y="3358606"/>
            <a:ext cx="960076" cy="543415"/>
          </a:xfrm>
          <a:prstGeom prst="rect">
            <a:avLst/>
          </a:prstGeom>
          <a:solidFill>
            <a:srgbClr val="3192C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Passive probe</a:t>
            </a:r>
            <a:endParaRPr lang="de-AT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420895"/>
              </p:ext>
            </p:extLst>
          </p:nvPr>
        </p:nvGraphicFramePr>
        <p:xfrm>
          <a:off x="4823497" y="2089701"/>
          <a:ext cx="4435598" cy="1384465"/>
        </p:xfrm>
        <a:graphic>
          <a:graphicData uri="http://schemas.openxmlformats.org/drawingml/2006/table">
            <a:tbl>
              <a:tblPr firstRow="1" bandRow="1">
                <a:effectLst/>
                <a:tableStyleId>{00A15C55-8517-42AA-B614-E9B94910E393}</a:tableStyleId>
              </a:tblPr>
              <a:tblGrid>
                <a:gridCol w="865990"/>
                <a:gridCol w="1008112"/>
                <a:gridCol w="792088"/>
                <a:gridCol w="864096"/>
                <a:gridCol w="905312"/>
              </a:tblGrid>
              <a:tr h="339225"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userID</a:t>
                      </a:r>
                      <a:endParaRPr lang="de-A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FQDN</a:t>
                      </a:r>
                      <a:endParaRPr lang="de-A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</a:t>
                      </a:r>
                      <a:endParaRPr lang="de-A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</a:t>
                      </a:r>
                      <a:endParaRPr lang="de-A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end</a:t>
                      </a:r>
                      <a:endParaRPr lang="de-A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3192C1"/>
                    </a:solidFill>
                  </a:tcPr>
                </a:tc>
              </a:tr>
              <a:tr h="370220">
                <a:tc>
                  <a:txBody>
                    <a:bodyPr/>
                    <a:lstStyle/>
                    <a:p>
                      <a:r>
                        <a:rPr lang="de-AT" sz="14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 #1</a:t>
                      </a:r>
                      <a:endParaRPr lang="de-AT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www.yt.com</a:t>
                      </a:r>
                      <a:endParaRPr lang="de-AT" sz="1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4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1.1.1.1</a:t>
                      </a:r>
                      <a:endParaRPr lang="de-AT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14041347</a:t>
                      </a:r>
                      <a:endParaRPr lang="de-AT" sz="1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14041349</a:t>
                      </a:r>
                      <a:endParaRPr lang="de-AT" sz="1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</a:tr>
              <a:tr h="370220">
                <a:tc>
                  <a:txBody>
                    <a:bodyPr/>
                    <a:lstStyle/>
                    <a:p>
                      <a:r>
                        <a:rPr lang="de-AT" sz="14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 #2</a:t>
                      </a:r>
                      <a:endParaRPr lang="de-AT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www.fb.com</a:t>
                      </a:r>
                      <a:endParaRPr lang="de-AT" sz="1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4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2.2.2.2</a:t>
                      </a:r>
                      <a:endParaRPr lang="de-AT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14030424</a:t>
                      </a:r>
                      <a:endParaRPr lang="de-AT" sz="1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14031288</a:t>
                      </a:r>
                      <a:endParaRPr lang="de-AT" sz="1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</a:tr>
              <a:tr h="295075">
                <a:tc>
                  <a:txBody>
                    <a:bodyPr/>
                    <a:lstStyle/>
                    <a:p>
                      <a:pPr algn="ctr"/>
                      <a:r>
                        <a:rPr lang="de-AT" sz="14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...</a:t>
                      </a:r>
                      <a:endParaRPr lang="de-AT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4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...</a:t>
                      </a:r>
                      <a:endParaRPr lang="de-AT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4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...</a:t>
                      </a:r>
                      <a:endParaRPr lang="de-AT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4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...</a:t>
                      </a:r>
                      <a:endParaRPr lang="de-AT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4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...</a:t>
                      </a:r>
                      <a:endParaRPr lang="de-AT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</a:tr>
            </a:tbl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6078473" y="3459108"/>
            <a:ext cx="13756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5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mapping</a:t>
            </a:r>
            <a:endParaRPr lang="de-AT" sz="15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ight Arrow 60"/>
          <p:cNvSpPr/>
          <p:nvPr/>
        </p:nvSpPr>
        <p:spPr bwMode="auto">
          <a:xfrm>
            <a:off x="4509227" y="3459108"/>
            <a:ext cx="1620000" cy="333257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ight Brace 61"/>
          <p:cNvSpPr/>
          <p:nvPr/>
        </p:nvSpPr>
        <p:spPr bwMode="auto">
          <a:xfrm rot="16200000">
            <a:off x="8232318" y="1096394"/>
            <a:ext cx="252000" cy="1728000"/>
          </a:xfrm>
          <a:prstGeom prst="rightBrace">
            <a:avLst>
              <a:gd name="adj1" fmla="val 48651"/>
              <a:gd name="adj2" fmla="val 50000"/>
            </a:avLst>
          </a:prstGeom>
          <a:noFill/>
          <a:ln w="4762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494318" y="1578890"/>
            <a:ext cx="1765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validity period (TTL)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993712" y="2162078"/>
            <a:ext cx="225410" cy="389709"/>
            <a:chOff x="1712640" y="2708920"/>
            <a:chExt cx="1008112" cy="1584176"/>
          </a:xfrm>
        </p:grpSpPr>
        <p:sp>
          <p:nvSpPr>
            <p:cNvPr id="65" name="Rounded Rectangle 64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754132" y="2826373"/>
            <a:ext cx="592952" cy="472918"/>
            <a:chOff x="1202669" y="4437113"/>
            <a:chExt cx="776879" cy="616284"/>
          </a:xfrm>
        </p:grpSpPr>
        <p:sp>
          <p:nvSpPr>
            <p:cNvPr id="72" name="Parallelogram 71"/>
            <p:cNvSpPr/>
            <p:nvPr/>
          </p:nvSpPr>
          <p:spPr bwMode="auto">
            <a:xfrm>
              <a:off x="1202669" y="4797153"/>
              <a:ext cx="776878" cy="256244"/>
            </a:xfrm>
            <a:prstGeom prst="parallelogram">
              <a:avLst>
                <a:gd name="adj" fmla="val 60295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Parallelogram 72"/>
            <p:cNvSpPr>
              <a:spLocks noChangeAspect="1"/>
            </p:cNvSpPr>
            <p:nvPr/>
          </p:nvSpPr>
          <p:spPr bwMode="auto">
            <a:xfrm>
              <a:off x="1430794" y="4971462"/>
              <a:ext cx="218289" cy="720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356230" y="4437113"/>
              <a:ext cx="623318" cy="354090"/>
            </a:xfrm>
            <a:prstGeom prst="rect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1373416" y="4465738"/>
              <a:ext cx="586800" cy="30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 bwMode="auto">
            <a:xfrm>
              <a:off x="1656535" y="4449017"/>
              <a:ext cx="0" cy="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Parallelogram 76"/>
            <p:cNvSpPr/>
            <p:nvPr/>
          </p:nvSpPr>
          <p:spPr bwMode="auto">
            <a:xfrm>
              <a:off x="1346016" y="4814477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Parallelogram 77"/>
            <p:cNvSpPr/>
            <p:nvPr/>
          </p:nvSpPr>
          <p:spPr bwMode="auto">
            <a:xfrm>
              <a:off x="1321426" y="4851679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Parallelogram 78"/>
            <p:cNvSpPr/>
            <p:nvPr/>
          </p:nvSpPr>
          <p:spPr bwMode="auto">
            <a:xfrm>
              <a:off x="1299642" y="488796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Parallelogram 79"/>
            <p:cNvSpPr/>
            <p:nvPr/>
          </p:nvSpPr>
          <p:spPr bwMode="auto">
            <a:xfrm>
              <a:off x="1277990" y="492392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3587732" y="2251037"/>
            <a:ext cx="531013" cy="821587"/>
            <a:chOff x="-1995772" y="1484784"/>
            <a:chExt cx="936104" cy="1296144"/>
          </a:xfrm>
        </p:grpSpPr>
        <p:sp>
          <p:nvSpPr>
            <p:cNvPr id="82" name="Cube 81"/>
            <p:cNvSpPr/>
            <p:nvPr/>
          </p:nvSpPr>
          <p:spPr bwMode="auto">
            <a:xfrm>
              <a:off x="-1995772" y="1484784"/>
              <a:ext cx="936104" cy="1296144"/>
            </a:xfrm>
            <a:prstGeom prst="cube">
              <a:avLst>
                <a:gd name="adj" fmla="val 23643"/>
              </a:avLst>
            </a:prstGeom>
            <a:solidFill>
              <a:schemeClr val="bg1"/>
            </a:solidFill>
            <a:ln w="317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Rounded Rectangle 83"/>
            <p:cNvSpPr/>
            <p:nvPr/>
          </p:nvSpPr>
          <p:spPr bwMode="auto">
            <a:xfrm>
              <a:off x="-1502220" y="2484055"/>
              <a:ext cx="144016" cy="45719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Rounded Rectangle 84"/>
            <p:cNvSpPr/>
            <p:nvPr/>
          </p:nvSpPr>
          <p:spPr bwMode="auto">
            <a:xfrm>
              <a:off x="-1502220" y="2552644"/>
              <a:ext cx="144016" cy="45719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Rounded Rectangle 85"/>
            <p:cNvSpPr/>
            <p:nvPr/>
          </p:nvSpPr>
          <p:spPr bwMode="auto">
            <a:xfrm>
              <a:off x="-1502220" y="2621067"/>
              <a:ext cx="144016" cy="45719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7" name="Rounded Rectangle 86"/>
          <p:cNvSpPr/>
          <p:nvPr/>
        </p:nvSpPr>
        <p:spPr>
          <a:xfrm>
            <a:off x="583460" y="981862"/>
            <a:ext cx="8638858" cy="4902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de-AT" sz="16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de-AT" sz="16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passively collected DNS</a:t>
            </a:r>
            <a:r>
              <a:rPr lang="de-AT" sz="16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requests to dynamically map </a:t>
            </a:r>
            <a:r>
              <a:rPr lang="de-AT" sz="1600" i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&lt;services,serverIPs</a:t>
            </a:r>
            <a:r>
              <a:rPr lang="de-AT" sz="16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de-AT" sz="16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597974" y="974462"/>
            <a:ext cx="768471" cy="497602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78612" y="4867690"/>
            <a:ext cx="8643705" cy="646331"/>
            <a:chOff x="578612" y="4889462"/>
            <a:chExt cx="8643705" cy="646331"/>
          </a:xfrm>
        </p:grpSpPr>
        <p:sp>
          <p:nvSpPr>
            <p:cNvPr id="140" name="Rounded Rectangle 139"/>
            <p:cNvSpPr/>
            <p:nvPr/>
          </p:nvSpPr>
          <p:spPr>
            <a:xfrm>
              <a:off x="578612" y="4913258"/>
              <a:ext cx="8643705" cy="603360"/>
            </a:xfrm>
            <a:prstGeom prst="roundRect">
              <a:avLst/>
            </a:prstGeom>
            <a:noFill/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/>
              <a:endParaRPr lang="de-AT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Rounded Rectangle 140"/>
            <p:cNvSpPr/>
            <p:nvPr/>
          </p:nvSpPr>
          <p:spPr>
            <a:xfrm>
              <a:off x="578612" y="4915396"/>
              <a:ext cx="781793" cy="569670"/>
            </a:xfrm>
            <a:prstGeom prst="roundRect">
              <a:avLst/>
            </a:prstGeom>
            <a:solidFill>
              <a:srgbClr val="E0EFF6"/>
            </a:solidFill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b="1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de-AT" sz="28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506920" y="4889462"/>
              <a:ext cx="77153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kern="0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every </a:t>
              </a:r>
              <a:r>
                <a:rPr lang="de-AT" kern="0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subsequent flow between a </a:t>
              </a:r>
              <a:r>
                <a:rPr lang="de-AT" b="1" kern="0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&lt;user&gt; </a:t>
              </a:r>
              <a:r>
                <a:rPr lang="de-AT" kern="0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a </a:t>
              </a:r>
              <a:r>
                <a:rPr lang="de-AT" b="1" kern="0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&lt;server_ip&gt; </a:t>
              </a:r>
              <a:r>
                <a:rPr lang="de-AT" kern="0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the validity period </a:t>
              </a:r>
              <a:r>
                <a:rPr lang="de-AT" b="1" kern="0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[validity_start:validity_end] </a:t>
              </a:r>
              <a:r>
                <a:rPr lang="de-AT" kern="0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 assigned to </a:t>
              </a:r>
              <a:r>
                <a:rPr lang="de-AT" b="1" kern="0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&lt;FQDN&gt;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91303" y="5597585"/>
            <a:ext cx="8643705" cy="923330"/>
            <a:chOff x="591303" y="5597585"/>
            <a:chExt cx="8643705" cy="923330"/>
          </a:xfrm>
        </p:grpSpPr>
        <p:sp>
          <p:nvSpPr>
            <p:cNvPr id="164" name="TextBox 163"/>
            <p:cNvSpPr txBox="1"/>
            <p:nvPr/>
          </p:nvSpPr>
          <p:spPr>
            <a:xfrm>
              <a:off x="1493598" y="5597585"/>
              <a:ext cx="77153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kern="0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AT" kern="0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Fully Qualified Domain Names (FQDN) are assigned </a:t>
              </a:r>
              <a:endParaRPr lang="de-AT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AT" kern="0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</a:t>
              </a:r>
              <a:r>
                <a:rPr lang="de-AT" kern="0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 with usual pattern </a:t>
              </a:r>
              <a:r>
                <a:rPr lang="de-AT" kern="0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matching (previous slide)</a:t>
              </a:r>
              <a:endParaRPr lang="de-AT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de-AT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Rounded Rectangle 164"/>
            <p:cNvSpPr/>
            <p:nvPr/>
          </p:nvSpPr>
          <p:spPr>
            <a:xfrm>
              <a:off x="591303" y="5622126"/>
              <a:ext cx="8643705" cy="603360"/>
            </a:xfrm>
            <a:prstGeom prst="roundRect">
              <a:avLst/>
            </a:prstGeom>
            <a:noFill/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/>
              <a:endParaRPr lang="de-AT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591303" y="5624264"/>
              <a:ext cx="781793" cy="569670"/>
            </a:xfrm>
            <a:prstGeom prst="roundRect">
              <a:avLst/>
            </a:prstGeom>
            <a:solidFill>
              <a:srgbClr val="E0EFF6"/>
            </a:solidFill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de-AT" sz="28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78612" y="4138731"/>
            <a:ext cx="8643705" cy="646331"/>
            <a:chOff x="578612" y="4182275"/>
            <a:chExt cx="8643705" cy="646331"/>
          </a:xfrm>
        </p:grpSpPr>
        <p:sp>
          <p:nvSpPr>
            <p:cNvPr id="167" name="Rounded Rectangle 166"/>
            <p:cNvSpPr/>
            <p:nvPr/>
          </p:nvSpPr>
          <p:spPr>
            <a:xfrm>
              <a:off x="578612" y="4206071"/>
              <a:ext cx="8643705" cy="603360"/>
            </a:xfrm>
            <a:prstGeom prst="roundRect">
              <a:avLst/>
            </a:prstGeom>
            <a:noFill/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/>
              <a:endParaRPr lang="de-AT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8612" y="4208209"/>
              <a:ext cx="781793" cy="569670"/>
            </a:xfrm>
            <a:prstGeom prst="roundRect">
              <a:avLst/>
            </a:prstGeom>
            <a:solidFill>
              <a:srgbClr val="E0EFF6"/>
            </a:solidFill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de-AT" sz="28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506920" y="4182275"/>
              <a:ext cx="77153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kern="0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AT" kern="0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uild a local mapping of &lt;fqdn&gt; and &lt;server_ip&gt;, with specific vality period, by observing passive traces</a:t>
              </a:r>
              <a:endParaRPr lang="de-AT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9" name="Rounded Rectangle 88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918B18A6-0030-48F3-80BF-EF61DD3D5294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4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8" grpId="0" animBg="1"/>
      <p:bldP spid="60" grpId="0"/>
      <p:bldP spid="61" grpId="0" animBg="1"/>
      <p:bldP spid="62" grpId="0" animBg="1"/>
      <p:bldP spid="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Service Differentiation -- Summary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87" name="Rounded Rectangle 86"/>
          <p:cNvSpPr/>
          <p:nvPr/>
        </p:nvSpPr>
        <p:spPr>
          <a:xfrm>
            <a:off x="510585" y="4473839"/>
            <a:ext cx="8933072" cy="48156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/>
            <a:r>
              <a:rPr lang="en-US" sz="11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INFOCOM 2013</a:t>
            </a:r>
            <a:r>
              <a:rPr lang="en-US" sz="11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Poster Session , </a:t>
            </a:r>
            <a:r>
              <a:rPr lang="en-US" sz="11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IWCMC 2013</a:t>
            </a:r>
            <a:r>
              <a:rPr lang="en-US" sz="11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ACM SIGCOM</a:t>
            </a:r>
            <a:r>
              <a:rPr lang="en-US" sz="11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r>
              <a:rPr lang="en-US" sz="11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Poster Session</a:t>
            </a:r>
            <a:endParaRPr lang="en-US" sz="11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525099" y="4473838"/>
            <a:ext cx="1366293" cy="481562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publications</a:t>
            </a:r>
            <a:endParaRPr lang="en-US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96070" y="3045985"/>
            <a:ext cx="8918559" cy="109247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 of </a:t>
            </a:r>
            <a:r>
              <a:rPr lang="en-US" sz="14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HTTPTag</a:t>
            </a:r>
            <a:r>
              <a:rPr lang="en-US" sz="14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(classification rate in operational cellular network)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Long-term tracking capabilities of </a:t>
            </a:r>
            <a:r>
              <a:rPr lang="en-US" sz="14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HTTPTag</a:t>
            </a:r>
            <a:r>
              <a:rPr lang="en-US" sz="14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(antivirus definition updates and others)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Mini-</a:t>
            </a:r>
            <a:r>
              <a:rPr lang="en-US" sz="14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IPc</a:t>
            </a: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 simple IP-based classifier </a:t>
            </a:r>
            <a:r>
              <a:rPr lang="en-US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(evaluation and limitations)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 extension for encrypted XMPP-based applications</a:t>
            </a:r>
            <a:r>
              <a:rPr lang="en-US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(e.g., WhatsApp)</a:t>
            </a:r>
            <a:endParaRPr lang="en-US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0585" y="3045984"/>
            <a:ext cx="1366293" cy="1092473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contributions (not shown)</a:t>
            </a:r>
            <a:endParaRPr lang="en-US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81555" y="1618132"/>
            <a:ext cx="8918559" cy="109247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on-line system  for web traffic classification (</a:t>
            </a:r>
            <a:r>
              <a:rPr lang="en-US" sz="14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HTTPTag</a:t>
            </a: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relying on headers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extension considering DNS traffic for encrypted protocols (HTTPTag2)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/>
            <a:endParaRPr lang="en-US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96070" y="1618131"/>
            <a:ext cx="1366293" cy="1092473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main</a:t>
            </a:r>
          </a:p>
          <a:p>
            <a:pPr algn="ctr"/>
            <a:r>
              <a:rPr lang="en-US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  <a:endParaRPr lang="en-US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30977" y="2295106"/>
            <a:ext cx="4876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designed, implemented and deployed in operational cellular networks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DFC99AB0-3799-4E1F-B634-15D9998FD8DA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02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14" name="Rounded Rectangle 13"/>
          <p:cNvSpPr/>
          <p:nvPr/>
        </p:nvSpPr>
        <p:spPr bwMode="auto">
          <a:xfrm>
            <a:off x="1949284" y="1638888"/>
            <a:ext cx="7596000" cy="147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Learn how</a:t>
            </a:r>
            <a:r>
              <a:rPr kumimoji="0" lang="de-AT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to track the Internet‘s „Big Players“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600" baseline="0" dirty="0" smtClean="0">
                <a:solidFill>
                  <a:schemeClr val="bg1"/>
                </a:solidFill>
                <a:latin typeface="Arial" charset="0"/>
              </a:rPr>
              <a:t>service</a:t>
            </a: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 differentiation in large-scale operational networks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(in a cyphered-Internet)</a:t>
            </a:r>
            <a:endParaRPr kumimoji="0" lang="de-AT" sz="1400" i="0" u="none" strike="noStrike" cap="none" normalizeH="0" baseline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350885" y="1637237"/>
            <a:ext cx="1476000" cy="147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Q</a:t>
            </a:r>
            <a:r>
              <a:rPr kumimoji="0" lang="de-AT" sz="3600" b="1" i="0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1964273" y="3202960"/>
            <a:ext cx="7596000" cy="1476000"/>
          </a:xfrm>
          <a:prstGeom prst="round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Study their provisioning systems,</a:t>
            </a:r>
            <a:r>
              <a:rPr kumimoji="0" lang="de-AT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kumimoji="0" lang="de-AT" sz="2400" b="1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flow</a:t>
            </a:r>
            <a:r>
              <a:rPr kumimoji="0" lang="de-AT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kumimoji="0" lang="de-AT" sz="2400" b="1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characteristics</a:t>
            </a:r>
            <a:r>
              <a:rPr kumimoji="0" lang="de-AT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kumimoji="0" lang="de-AT" sz="2400" b="1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and</a:t>
            </a:r>
            <a:r>
              <a:rPr kumimoji="0" lang="de-AT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kumimoji="0" lang="de-AT" sz="2400" b="1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load</a:t>
            </a:r>
            <a:r>
              <a:rPr kumimoji="0" lang="de-AT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kumimoji="0" lang="de-AT" sz="2400" b="1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balancing</a:t>
            </a:r>
            <a:r>
              <a:rPr kumimoji="0" lang="de-AT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kumimoji="0" lang="de-AT" sz="2400" b="1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dynamics</a:t>
            </a:r>
            <a:endParaRPr kumimoji="0" lang="de-AT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characterization of normal operations and anomalous behaviors</a:t>
            </a:r>
            <a:endParaRPr kumimoji="0" lang="de-AT" sz="1200" i="0" u="none" strike="noStrike" cap="none" normalizeH="0" baseline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365874" y="3201309"/>
            <a:ext cx="1476000" cy="1476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Q</a:t>
            </a:r>
            <a:r>
              <a:rPr lang="de-AT" sz="3600" b="1" baseline="-25000" dirty="0">
                <a:solidFill>
                  <a:schemeClr val="bg1"/>
                </a:solidFill>
                <a:latin typeface="Arial" charset="0"/>
              </a:rPr>
              <a:t>2</a:t>
            </a:r>
            <a:endParaRPr kumimoji="0" lang="de-AT" sz="36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1964273" y="4755669"/>
            <a:ext cx="7596000" cy="147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Design algorithms for automatic detection and diagnosis of network anomalies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devise a more structured approach that facilitates the troubleshooting</a:t>
            </a:r>
            <a:endParaRPr lang="de-AT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65874" y="4754018"/>
            <a:ext cx="1476000" cy="147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Q</a:t>
            </a:r>
            <a:r>
              <a:rPr lang="de-AT" sz="3600" b="1" baseline="-25000" dirty="0">
                <a:solidFill>
                  <a:schemeClr val="bg1"/>
                </a:solidFill>
                <a:latin typeface="Arial" charset="0"/>
              </a:rPr>
              <a:t>3</a:t>
            </a:r>
            <a:endParaRPr kumimoji="0" lang="de-AT" sz="36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0863" y="1019106"/>
            <a:ext cx="917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contributions in the filed of Network Traffic Monitoring and Analysis (nTMA)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CEC0525D-DCAF-45B8-9A2B-7451E1BFED86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07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473324" y="1873425"/>
            <a:ext cx="2720577" cy="1632266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6697014" y="1873425"/>
            <a:ext cx="2720577" cy="1632266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585169" y="1879572"/>
            <a:ext cx="2720577" cy="1642039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Internet-scale applications: three study cases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053" y="1810160"/>
            <a:ext cx="2166007" cy="134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4" y="2023637"/>
            <a:ext cx="2424256" cy="863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42" y="2200119"/>
            <a:ext cx="1777958" cy="616951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>
          <a:xfrm>
            <a:off x="490068" y="3937501"/>
            <a:ext cx="8944267" cy="526809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490069" y="3939639"/>
            <a:ext cx="768471" cy="526809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99424" y="3927404"/>
            <a:ext cx="80069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Hosting infrastructure discovery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IPs, AS/CDN/companies involved, geographical (MaxMind) and topological (RTT) positioning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490067" y="4616667"/>
            <a:ext cx="8944267" cy="526809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90068" y="4618805"/>
            <a:ext cx="768471" cy="526809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99423" y="4598024"/>
            <a:ext cx="80069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of Temporal Dynamic Characteristics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Unveil traffic seasonality, load balancing policies by observing IP addresses and minRTT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90067" y="5283598"/>
            <a:ext cx="8944267" cy="526809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90068" y="5285736"/>
            <a:ext cx="768471" cy="526809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299423" y="5256409"/>
            <a:ext cx="80069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Characteristics and QoE Implications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throughput, QoE-based KPIs (e.g., video bitrate/throughput ration)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73324" y="955242"/>
            <a:ext cx="8944267" cy="75391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Characterization of popular applications </a:t>
            </a:r>
          </a:p>
          <a:p>
            <a:pPr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(chosen according to their relevance, generated traffic volume and user-base size) </a:t>
            </a:r>
          </a:p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their normal operations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628544" y="2998756"/>
            <a:ext cx="2619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Social Network</a:t>
            </a:r>
          </a:p>
          <a:p>
            <a:pPr algn="ctr"/>
            <a:r>
              <a:rPr lang="de-AT" sz="1100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cellular 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47452" y="2968805"/>
            <a:ext cx="2619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Streaming</a:t>
            </a:r>
          </a:p>
          <a:p>
            <a:pPr algn="ctr"/>
            <a:r>
              <a:rPr lang="de-AT" sz="1100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cellular 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fixed-line dataset</a:t>
            </a:r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36020" y="2968805"/>
            <a:ext cx="2619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Instant Messaging</a:t>
            </a:r>
          </a:p>
          <a:p>
            <a:pPr algn="ctr"/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cellular dataset</a:t>
            </a:r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57693A86-DD1E-4CC8-8669-39F3CD31A0B7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69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ounded Rectangle 86"/>
          <p:cNvSpPr/>
          <p:nvPr/>
        </p:nvSpPr>
        <p:spPr>
          <a:xfrm>
            <a:off x="93180" y="801189"/>
            <a:ext cx="9712277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A. Hosting Infrastructure (Facebook case)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8" name="Picture 2" descr="C:\Users\Pierdomenico Fiadino\Dropbox\Work\Facebook_studies\GeoHeatmaps (June)\facebook_geoworld_eu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21" y="1007393"/>
            <a:ext cx="5424253" cy="34563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Pierdomenico Fiadino\Dropbox\Work\Slides BCN\images\maxmind-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71" y="5120158"/>
            <a:ext cx="1238075" cy="4808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6262637" y="988032"/>
            <a:ext cx="3071863" cy="3475746"/>
          </a:xfrm>
          <a:prstGeom prst="roundRect">
            <a:avLst>
              <a:gd name="adj" fmla="val 3452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AT" sz="2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430095" y="1459544"/>
            <a:ext cx="2768078" cy="396000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de-AT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53458" y="1459543"/>
            <a:ext cx="1044715" cy="396000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37.2%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481847" y="1507998"/>
            <a:ext cx="17522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Austria </a:t>
            </a:r>
            <a:r>
              <a:rPr lang="de-AT" sz="9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(same country)</a:t>
            </a:r>
            <a:endParaRPr lang="de-AT" sz="105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6430095" y="1956282"/>
            <a:ext cx="2768078" cy="396000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de-AT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8153458" y="1956281"/>
            <a:ext cx="1044715" cy="396000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12.7%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481847" y="1996571"/>
            <a:ext cx="17522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Ireland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6430095" y="2453465"/>
            <a:ext cx="2768078" cy="396000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de-AT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8153458" y="2453464"/>
            <a:ext cx="1044715" cy="396000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2.1%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481847" y="2501918"/>
            <a:ext cx="17522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Germany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6428039" y="2943624"/>
            <a:ext cx="2768078" cy="396000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de-AT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8151402" y="2943623"/>
            <a:ext cx="1044715" cy="396000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1.1%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479791" y="2992077"/>
            <a:ext cx="17522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6428039" y="3442059"/>
            <a:ext cx="2768078" cy="396000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de-AT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8151402" y="3442058"/>
            <a:ext cx="1044715" cy="396000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46.3%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479791" y="3482348"/>
            <a:ext cx="17522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of Europe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432825" y="3937545"/>
            <a:ext cx="2763292" cy="470216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99% traffic from </a:t>
            </a:r>
          </a:p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 Europe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629222" y="4666022"/>
            <a:ext cx="7019940" cy="412155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629222" y="4668159"/>
            <a:ext cx="768471" cy="40074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0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AT" sz="3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505875" y="4707337"/>
            <a:ext cx="560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 content localization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629221" y="5223270"/>
            <a:ext cx="7019941" cy="42355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629222" y="5239395"/>
            <a:ext cx="768471" cy="361569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0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AT" sz="20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505875" y="5239395"/>
            <a:ext cx="560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 datacenters in Europe play biggest role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629333" y="5769626"/>
            <a:ext cx="7019830" cy="448748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29333" y="5771763"/>
            <a:ext cx="768471" cy="40074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0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de-AT" sz="20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505986" y="5810940"/>
            <a:ext cx="614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ISP caching: local and neighboring countries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7812079" y="4624662"/>
            <a:ext cx="1522422" cy="1593712"/>
          </a:xfrm>
          <a:prstGeom prst="roundRect">
            <a:avLst>
              <a:gd name="adj" fmla="val 3452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AT" sz="2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29221" y="1033725"/>
            <a:ext cx="374079" cy="3430052"/>
          </a:xfrm>
          <a:prstGeom prst="round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AT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Geographical diversity</a:t>
            </a:r>
            <a:endParaRPr lang="de-AT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02264" y="955043"/>
            <a:ext cx="2792607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FB. </a:t>
            </a:r>
            <a:r>
              <a:rPr lang="de-AT" sz="14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sources </a:t>
            </a:r>
            <a:r>
              <a:rPr lang="de-AT" sz="14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Austria</a:t>
            </a:r>
          </a:p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AT" sz="1200" b="1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cellular</a:t>
            </a:r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200" b="1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AT" sz="10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041A9959-A265-4628-88A8-AD033BA1460F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 rot="5695144" flipV="1">
            <a:off x="2500905" y="2489158"/>
            <a:ext cx="402946" cy="1034405"/>
          </a:xfrm>
          <a:custGeom>
            <a:avLst/>
            <a:gdLst>
              <a:gd name="connsiteX0" fmla="*/ 0 w 1756919"/>
              <a:gd name="connsiteY0" fmla="*/ 0 h 1755322"/>
              <a:gd name="connsiteX1" fmla="*/ 1485900 w 1756919"/>
              <a:gd name="connsiteY1" fmla="*/ 734786 h 1755322"/>
              <a:gd name="connsiteX2" fmla="*/ 1738993 w 1756919"/>
              <a:gd name="connsiteY2" fmla="*/ 1755322 h 175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6919" h="1755322">
                <a:moveTo>
                  <a:pt x="0" y="0"/>
                </a:moveTo>
                <a:cubicBezTo>
                  <a:pt x="598034" y="221116"/>
                  <a:pt x="1196068" y="442232"/>
                  <a:pt x="1485900" y="734786"/>
                </a:cubicBezTo>
                <a:cubicBezTo>
                  <a:pt x="1775732" y="1027340"/>
                  <a:pt x="1778454" y="1607004"/>
                  <a:pt x="1738993" y="1755322"/>
                </a:cubicBezTo>
              </a:path>
            </a:pathLst>
          </a:custGeom>
          <a:noFill/>
          <a:ln w="34925">
            <a:solidFill>
              <a:srgbClr val="64646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 rot="11115686" flipH="1" flipV="1">
            <a:off x="3422311" y="2720713"/>
            <a:ext cx="212152" cy="382653"/>
          </a:xfrm>
          <a:custGeom>
            <a:avLst/>
            <a:gdLst>
              <a:gd name="connsiteX0" fmla="*/ 0 w 1756919"/>
              <a:gd name="connsiteY0" fmla="*/ 0 h 1755322"/>
              <a:gd name="connsiteX1" fmla="*/ 1485900 w 1756919"/>
              <a:gd name="connsiteY1" fmla="*/ 734786 h 1755322"/>
              <a:gd name="connsiteX2" fmla="*/ 1738993 w 1756919"/>
              <a:gd name="connsiteY2" fmla="*/ 1755322 h 175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6919" h="1755322">
                <a:moveTo>
                  <a:pt x="0" y="0"/>
                </a:moveTo>
                <a:cubicBezTo>
                  <a:pt x="598034" y="221116"/>
                  <a:pt x="1196068" y="442232"/>
                  <a:pt x="1485900" y="734786"/>
                </a:cubicBezTo>
                <a:cubicBezTo>
                  <a:pt x="1775732" y="1027340"/>
                  <a:pt x="1778454" y="1607004"/>
                  <a:pt x="1738993" y="1755322"/>
                </a:cubicBezTo>
              </a:path>
            </a:pathLst>
          </a:custGeom>
          <a:noFill/>
          <a:ln w="34925">
            <a:solidFill>
              <a:srgbClr val="64646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 rot="9237615" flipH="1" flipV="1">
            <a:off x="1429398" y="1366262"/>
            <a:ext cx="1542842" cy="2251721"/>
          </a:xfrm>
          <a:custGeom>
            <a:avLst/>
            <a:gdLst>
              <a:gd name="connsiteX0" fmla="*/ 0 w 1756919"/>
              <a:gd name="connsiteY0" fmla="*/ 0 h 1755322"/>
              <a:gd name="connsiteX1" fmla="*/ 1485900 w 1756919"/>
              <a:gd name="connsiteY1" fmla="*/ 734786 h 1755322"/>
              <a:gd name="connsiteX2" fmla="*/ 1738993 w 1756919"/>
              <a:gd name="connsiteY2" fmla="*/ 1755322 h 175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6919" h="1755322">
                <a:moveTo>
                  <a:pt x="0" y="0"/>
                </a:moveTo>
                <a:cubicBezTo>
                  <a:pt x="598034" y="221116"/>
                  <a:pt x="1196068" y="442232"/>
                  <a:pt x="1485900" y="734786"/>
                </a:cubicBezTo>
                <a:cubicBezTo>
                  <a:pt x="1775732" y="1027340"/>
                  <a:pt x="1778454" y="1607004"/>
                  <a:pt x="1738993" y="1755322"/>
                </a:cubicBezTo>
              </a:path>
            </a:pathLst>
          </a:custGeom>
          <a:noFill/>
          <a:ln w="34925">
            <a:solidFill>
              <a:srgbClr val="64646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 rot="19602896" flipV="1">
            <a:off x="3512524" y="3324517"/>
            <a:ext cx="172445" cy="455139"/>
          </a:xfrm>
          <a:custGeom>
            <a:avLst/>
            <a:gdLst>
              <a:gd name="connsiteX0" fmla="*/ 0 w 1756919"/>
              <a:gd name="connsiteY0" fmla="*/ 0 h 1755322"/>
              <a:gd name="connsiteX1" fmla="*/ 1485900 w 1756919"/>
              <a:gd name="connsiteY1" fmla="*/ 734786 h 1755322"/>
              <a:gd name="connsiteX2" fmla="*/ 1738993 w 1756919"/>
              <a:gd name="connsiteY2" fmla="*/ 1755322 h 175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6919" h="1755322">
                <a:moveTo>
                  <a:pt x="0" y="0"/>
                </a:moveTo>
                <a:cubicBezTo>
                  <a:pt x="598034" y="221116"/>
                  <a:pt x="1196068" y="442232"/>
                  <a:pt x="1485900" y="734786"/>
                </a:cubicBezTo>
                <a:cubicBezTo>
                  <a:pt x="1775732" y="1027340"/>
                  <a:pt x="1778454" y="1607004"/>
                  <a:pt x="1738993" y="1755322"/>
                </a:cubicBezTo>
              </a:path>
            </a:pathLst>
          </a:custGeom>
          <a:noFill/>
          <a:ln w="34925">
            <a:solidFill>
              <a:srgbClr val="64646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rot="2685426">
            <a:off x="3551995" y="3279359"/>
            <a:ext cx="644032" cy="241236"/>
          </a:xfrm>
          <a:custGeom>
            <a:avLst/>
            <a:gdLst>
              <a:gd name="connsiteX0" fmla="*/ 0 w 335598"/>
              <a:gd name="connsiteY0" fmla="*/ 108943 h 337543"/>
              <a:gd name="connsiteX1" fmla="*/ 334736 w 335598"/>
              <a:gd name="connsiteY1" fmla="*/ 10972 h 337543"/>
              <a:gd name="connsiteX2" fmla="*/ 89807 w 335598"/>
              <a:gd name="connsiteY2" fmla="*/ 337543 h 33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598" h="337543">
                <a:moveTo>
                  <a:pt x="0" y="108943"/>
                </a:moveTo>
                <a:cubicBezTo>
                  <a:pt x="159884" y="40907"/>
                  <a:pt x="319768" y="-27128"/>
                  <a:pt x="334736" y="10972"/>
                </a:cubicBezTo>
                <a:cubicBezTo>
                  <a:pt x="349704" y="49072"/>
                  <a:pt x="166007" y="213718"/>
                  <a:pt x="89807" y="337543"/>
                </a:cubicBezTo>
              </a:path>
            </a:pathLst>
          </a:custGeom>
          <a:noFill/>
          <a:ln w="28575">
            <a:solidFill>
              <a:srgbClr val="646462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0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>
                <a:latin typeface="Arial" panose="020B0604020202020204" pitchFamily="34" charset="0"/>
                <a:cs typeface="Arial" panose="020B0604020202020204" pitchFamily="34" charset="0"/>
              </a:rPr>
              <a:t>A. Hosting Infrastructure </a:t>
            </a:r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(where are the caches?)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8" name="Rounded Rectangle 7"/>
          <p:cNvSpPr/>
          <p:nvPr/>
        </p:nvSpPr>
        <p:spPr>
          <a:xfrm>
            <a:off x="302873" y="1033623"/>
            <a:ext cx="9208461" cy="761509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70C0"/>
              </a:buClr>
              <a:defRPr/>
            </a:pPr>
            <a:r>
              <a:rPr lang="en-US" sz="16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min RTT per service and per hosting organization (</a:t>
            </a:r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num. </a:t>
            </a:r>
            <a:r>
              <a:rPr lang="en-US" sz="16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flows weighted</a:t>
            </a:r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>
              <a:buClr>
                <a:srgbClr val="0070C0"/>
              </a:buClr>
              <a:defRPr/>
            </a:pPr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 example</a:t>
            </a:r>
            <a:endParaRPr lang="en-US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62" y="2159108"/>
            <a:ext cx="4381796" cy="3295130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4541934" y="2439736"/>
            <a:ext cx="4965461" cy="534743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541934" y="2439736"/>
            <a:ext cx="432919" cy="529598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74854" y="2517402"/>
            <a:ext cx="4532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 RTT </a:t>
            </a:r>
            <a:r>
              <a:rPr lang="en-US" sz="16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approximate propagation delay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4545873" y="3182189"/>
            <a:ext cx="4965461" cy="534743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545873" y="3182189"/>
            <a:ext cx="432919" cy="529598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78793" y="3155350"/>
            <a:ext cx="4532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Knees in the distributions </a:t>
            </a:r>
            <a:r>
              <a:rPr lang="en-US" sz="16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correspond to different hosting locations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541934" y="3918708"/>
            <a:ext cx="4965461" cy="534743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541934" y="3918708"/>
            <a:ext cx="432919" cy="529598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74854" y="3891869"/>
            <a:ext cx="4532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AkamaiAS</a:t>
            </a:r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short RTT </a:t>
            </a:r>
          </a:p>
          <a:p>
            <a:r>
              <a:rPr lang="en-US" sz="16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(highly distributed and close to final users)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541934" y="4628904"/>
            <a:ext cx="4965461" cy="534743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541934" y="4628904"/>
            <a:ext cx="432919" cy="529598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74854" y="4602065"/>
            <a:ext cx="4532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Intuitively ISPs (Local ISP and Deutsche Telekom) have small geographical diversity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94639" y="4045758"/>
            <a:ext cx="729110" cy="156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</a:t>
            </a:r>
            <a:endParaRPr lang="de-AT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94639" y="4206762"/>
            <a:ext cx="948185" cy="219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 AS</a:t>
            </a:r>
            <a:endParaRPr lang="de-AT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194639" y="4409258"/>
            <a:ext cx="936000" cy="190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ISP</a:t>
            </a:r>
            <a:endParaRPr lang="de-AT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194639" y="4609643"/>
            <a:ext cx="948185" cy="190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Deutsche T.</a:t>
            </a:r>
            <a:endParaRPr lang="de-AT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194639" y="4838009"/>
            <a:ext cx="948185" cy="128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TeliaNet</a:t>
            </a:r>
            <a:endParaRPr lang="de-AT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3D6F5D36-E29B-4634-A7A6-A781E0461745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44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B. Temporal Patterns: heat maps visualization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9" name="Oval 78"/>
          <p:cNvSpPr/>
          <p:nvPr/>
        </p:nvSpPr>
        <p:spPr>
          <a:xfrm>
            <a:off x="2750234" y="3580064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5" name="Rounded Rectangle 34"/>
          <p:cNvSpPr/>
          <p:nvPr/>
        </p:nvSpPr>
        <p:spPr>
          <a:xfrm>
            <a:off x="4912276" y="2965223"/>
            <a:ext cx="4143731" cy="524114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minRTT Heat-map evolution</a:t>
            </a:r>
          </a:p>
          <a:p>
            <a:pPr algn="ctr"/>
            <a:r>
              <a:rPr lang="de-AT" sz="11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(concentration of flows in different locations/datacenters) </a:t>
            </a:r>
            <a:endParaRPr lang="de-AT" sz="105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933601" y="3651836"/>
            <a:ext cx="4122406" cy="436855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912276" y="3657510"/>
            <a:ext cx="450707" cy="440602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03472" y="3642415"/>
            <a:ext cx="382015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CDN (</a:t>
            </a:r>
            <a:r>
              <a:rPr lang="en-US" sz="12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uses load balancing</a:t>
            </a:r>
          </a:p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 from different locations depending on time/load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912276" y="4190953"/>
            <a:ext cx="4165056" cy="436176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912276" y="4187363"/>
            <a:ext cx="450707" cy="43976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84308" y="4181531"/>
            <a:ext cx="367386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CDN presents marked RTT shifts</a:t>
            </a:r>
          </a:p>
          <a:p>
            <a:r>
              <a:rPr lang="de-AT" sz="105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 periodic patterns and a stable hosting locations 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49" y="2877507"/>
            <a:ext cx="3818843" cy="2014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892749" y="4627129"/>
            <a:ext cx="3523003" cy="253916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05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minRTT of Youtube flows </a:t>
            </a:r>
            <a:r>
              <a:rPr lang="de-AT" sz="1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(Google CDN)</a:t>
            </a:r>
            <a:endParaRPr lang="en-US" sz="1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827185" y="1790771"/>
            <a:ext cx="8228822" cy="524114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Heatmaps for unveiling involved locations/datacenters and their inter-play</a:t>
            </a:r>
            <a:endParaRPr lang="de-AT" sz="105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150D3D07-0426-48D8-B035-5B7C27734F3A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48510" y="5348872"/>
            <a:ext cx="8228822" cy="524114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from operational cellular network (millions of users)</a:t>
            </a:r>
            <a:endParaRPr lang="de-AT" sz="105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7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Content Placeholder 6" descr="TSP_flow_SrvIP_2013-7-8_2013-8-4_as20940_ENK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5" b="-237"/>
          <a:stretch/>
        </p:blipFill>
        <p:spPr bwMode="auto">
          <a:xfrm>
            <a:off x="133462" y="2409389"/>
            <a:ext cx="5084646" cy="3727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B. Temporal Patterns: heat map visualization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57" name="Rectangle 56"/>
          <p:cNvSpPr/>
          <p:nvPr/>
        </p:nvSpPr>
        <p:spPr bwMode="auto">
          <a:xfrm>
            <a:off x="1328078" y="4617330"/>
            <a:ext cx="1048518" cy="792088"/>
          </a:xfrm>
          <a:prstGeom prst="rect">
            <a:avLst/>
          </a:prstGeom>
          <a:noFill/>
          <a:ln w="698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638659" y="5929816"/>
            <a:ext cx="174624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1800" b="1" dirty="0" err="1" smtClean="0">
                <a:solidFill>
                  <a:srgbClr val="FFFFFF"/>
                </a:solidFill>
              </a:rPr>
              <a:t>uniform</a:t>
            </a:r>
            <a:r>
              <a:rPr lang="it-IT" sz="1800" b="1" dirty="0" smtClean="0">
                <a:solidFill>
                  <a:srgbClr val="FFFFFF"/>
                </a:solidFill>
              </a:rPr>
              <a:t> </a:t>
            </a:r>
            <a:r>
              <a:rPr lang="it-IT" sz="1800" b="1" dirty="0" err="1" smtClean="0">
                <a:solidFill>
                  <a:srgbClr val="FFFFFF"/>
                </a:solidFill>
              </a:rPr>
              <a:t>settings</a:t>
            </a:r>
            <a:endParaRPr lang="it-IT" sz="1800" b="1" dirty="0" smtClean="0">
              <a:solidFill>
                <a:srgbClr val="FFFFFF"/>
              </a:solidFill>
            </a:endParaRPr>
          </a:p>
        </p:txBody>
      </p:sp>
      <p:cxnSp>
        <p:nvCxnSpPr>
          <p:cNvPr id="59" name="Straight Arrow Connector 58"/>
          <p:cNvCxnSpPr>
            <a:endCxn id="58" idx="1"/>
          </p:cNvCxnSpPr>
          <p:nvPr/>
        </p:nvCxnSpPr>
        <p:spPr bwMode="auto">
          <a:xfrm>
            <a:off x="2376596" y="5295121"/>
            <a:ext cx="4262063" cy="819361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60" name="Oval 59"/>
          <p:cNvSpPr/>
          <p:nvPr/>
        </p:nvSpPr>
        <p:spPr bwMode="auto">
          <a:xfrm>
            <a:off x="2259762" y="4514667"/>
            <a:ext cx="216024" cy="2160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1152460" y="5355466"/>
            <a:ext cx="216024" cy="2160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3093294" y="3816862"/>
            <a:ext cx="216024" cy="2160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3887884" y="3192298"/>
            <a:ext cx="216024" cy="2160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5411055" y="3218319"/>
            <a:ext cx="4190143" cy="396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flow numbers/volume for every IP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5411630" y="3218319"/>
            <a:ext cx="469296" cy="39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5411055" y="3756898"/>
            <a:ext cx="4190143" cy="396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Cumulate counters per unit of time </a:t>
            </a:r>
            <a:r>
              <a:rPr lang="de-AT" sz="11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1h)</a:t>
            </a:r>
            <a:endParaRPr lang="de-AT" sz="16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5411630" y="3756898"/>
            <a:ext cx="469296" cy="39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5411055" y="4295477"/>
            <a:ext cx="4190143" cy="396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distributions per time-bin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5411630" y="4295477"/>
            <a:ext cx="469296" cy="39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5411055" y="4830741"/>
            <a:ext cx="4190143" cy="396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distributions </a:t>
            </a:r>
            <a:r>
              <a:rPr lang="de-AT" sz="11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(Kullback-Leibler)</a:t>
            </a:r>
            <a:endParaRPr lang="de-AT" sz="11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5411630" y="4830741"/>
            <a:ext cx="469296" cy="39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5411055" y="5363470"/>
            <a:ext cx="4190143" cy="396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 comparisons on heatmap </a:t>
            </a:r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(logscale)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5411630" y="5363470"/>
            <a:ext cx="469296" cy="39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230086" y="967275"/>
            <a:ext cx="8371111" cy="808875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r>
              <a:rPr lang="de-AT" sz="1600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powerful heatmap-like tool for visualizing temporal patterns</a:t>
            </a:r>
          </a:p>
          <a:p>
            <a:pPr lvl="3">
              <a:lnSpc>
                <a:spcPct val="150000"/>
              </a:lnSpc>
            </a:pPr>
            <a:r>
              <a:rPr lang="de-AT" sz="1600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Discover </a:t>
            </a:r>
            <a:r>
              <a:rPr lang="de-AT" sz="1600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 patterns</a:t>
            </a:r>
            <a:r>
              <a:rPr lang="de-AT" sz="1600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AT" sz="1600" b="1" i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(ir)</a:t>
            </a:r>
            <a:r>
              <a:rPr lang="de-AT" sz="1600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regularities </a:t>
            </a:r>
            <a:r>
              <a:rPr lang="de-AT" sz="1600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distribution </a:t>
            </a:r>
            <a:r>
              <a:rPr lang="de-AT" sz="1600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timeseries</a:t>
            </a:r>
            <a:endParaRPr lang="en-US" sz="1600" kern="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315686" y="967275"/>
            <a:ext cx="1944076" cy="80887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 Similarity Plot (TSP)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2482266" y="1158617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9" name="Oval 78"/>
          <p:cNvSpPr/>
          <p:nvPr/>
        </p:nvSpPr>
        <p:spPr>
          <a:xfrm>
            <a:off x="2480166" y="1528413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0" name="Rounded Rectangle 79"/>
          <p:cNvSpPr/>
          <p:nvPr/>
        </p:nvSpPr>
        <p:spPr>
          <a:xfrm>
            <a:off x="5411055" y="2680956"/>
            <a:ext cx="4190143" cy="39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build a TSP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5028745C-F306-4C1C-86B7-65A23A4BA1BD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17484" y="1934809"/>
            <a:ext cx="9283713" cy="39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Long-term distribution of flows across Akamai subnets (Facebook case)</a:t>
            </a:r>
          </a:p>
          <a:p>
            <a:pPr algn="ctr"/>
            <a:r>
              <a:rPr lang="de-AT" sz="1050" b="1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de-AT" sz="105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observed in a cellular networks (millions of users)</a:t>
            </a:r>
            <a:endParaRPr lang="de-AT" sz="105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20485" y="2455033"/>
            <a:ext cx="4294415" cy="161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V="1">
            <a:off x="133462" y="2535654"/>
            <a:ext cx="477464" cy="3394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64925" y="5972648"/>
            <a:ext cx="4294415" cy="161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rot="16200000">
            <a:off x="136882" y="5423802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1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87068" y="5878743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2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45759" y="5878742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3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18225" y="5878741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4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134541" y="4652437"/>
            <a:ext cx="771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2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137688" y="3837021"/>
            <a:ext cx="771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3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16200000">
            <a:off x="120952" y="2948285"/>
            <a:ext cx="771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4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83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Flow Characteristics and QoE (WhatsApp)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33" name="Rounded Rectangle 32"/>
          <p:cNvSpPr/>
          <p:nvPr/>
        </p:nvSpPr>
        <p:spPr>
          <a:xfrm>
            <a:off x="463278" y="5124796"/>
            <a:ext cx="8824008" cy="726432"/>
          </a:xfrm>
          <a:prstGeom prst="roundRect">
            <a:avLst>
              <a:gd name="adj" fmla="val 18693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648652" y="5006867"/>
            <a:ext cx="6843599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136000"/>
            </a:pP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tolerate transfers (in chat apps) of up to 20 seconds</a:t>
            </a:r>
            <a:r>
              <a:rPr lang="de-AT" sz="14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good experience</a:t>
            </a:r>
          </a:p>
          <a:p>
            <a:pPr>
              <a:buSzPct val="136000"/>
            </a:pP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40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seconds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discriminates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  <a:endParaRPr lang="de-AT" sz="1400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ct val="136000"/>
            </a:pP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score is independent of the flow size (e.g., independent of video quality)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463275" y="5128923"/>
            <a:ext cx="1829344" cy="722305"/>
          </a:xfrm>
          <a:prstGeom prst="roundRect">
            <a:avLst>
              <a:gd name="adj" fmla="val 16835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2549361" y="5654413"/>
            <a:ext cx="108000" cy="108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5" name="Oval 54"/>
          <p:cNvSpPr/>
          <p:nvPr/>
        </p:nvSpPr>
        <p:spPr>
          <a:xfrm>
            <a:off x="2551127" y="5428338"/>
            <a:ext cx="108000" cy="108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6" name="Oval 55"/>
          <p:cNvSpPr/>
          <p:nvPr/>
        </p:nvSpPr>
        <p:spPr>
          <a:xfrm>
            <a:off x="2540652" y="5218305"/>
            <a:ext cx="108000" cy="108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7" name="TextBox 56"/>
          <p:cNvSpPr txBox="1"/>
          <p:nvPr/>
        </p:nvSpPr>
        <p:spPr>
          <a:xfrm>
            <a:off x="535411" y="5178136"/>
            <a:ext cx="168026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 Experiments</a:t>
            </a:r>
          </a:p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algn="ctr"/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 transfer in IMM</a:t>
            </a:r>
            <a:endParaRPr lang="de-AT" sz="7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5" name="Picture 84" descr="whatsapp_mos_cdf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" r="6651"/>
          <a:stretch/>
        </p:blipFill>
        <p:spPr>
          <a:xfrm>
            <a:off x="2160190" y="1262481"/>
            <a:ext cx="2715479" cy="2241344"/>
          </a:xfrm>
          <a:prstGeom prst="rect">
            <a:avLst/>
          </a:prstGeom>
        </p:spPr>
      </p:pic>
      <p:grpSp>
        <p:nvGrpSpPr>
          <p:cNvPr id="86" name="Group 85"/>
          <p:cNvGrpSpPr/>
          <p:nvPr/>
        </p:nvGrpSpPr>
        <p:grpSpPr>
          <a:xfrm>
            <a:off x="2485650" y="1432757"/>
            <a:ext cx="2308947" cy="1825578"/>
            <a:chOff x="5297018" y="2338024"/>
            <a:chExt cx="4212000" cy="3312000"/>
          </a:xfrm>
        </p:grpSpPr>
        <p:sp>
          <p:nvSpPr>
            <p:cNvPr id="87" name="Oval 86"/>
            <p:cNvSpPr/>
            <p:nvPr/>
          </p:nvSpPr>
          <p:spPr bwMode="auto">
            <a:xfrm>
              <a:off x="6161114" y="3573016"/>
              <a:ext cx="360040" cy="360040"/>
            </a:xfrm>
            <a:prstGeom prst="ellipse">
              <a:avLst/>
            </a:prstGeom>
            <a:solidFill>
              <a:srgbClr val="92D050">
                <a:alpha val="68000"/>
              </a:srgbClr>
            </a:solidFill>
            <a:ln w="12700" cap="flat" cmpd="sng" algn="ctr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 bwMode="auto">
            <a:xfrm flipV="1">
              <a:off x="6348546" y="2338024"/>
              <a:ext cx="0" cy="33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89" name="Straight Connector 88"/>
            <p:cNvCxnSpPr/>
            <p:nvPr/>
          </p:nvCxnSpPr>
          <p:spPr bwMode="auto">
            <a:xfrm rot="16200000" flipV="1">
              <a:off x="7403018" y="1655047"/>
              <a:ext cx="0" cy="42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90" name="Group 89"/>
          <p:cNvGrpSpPr/>
          <p:nvPr/>
        </p:nvGrpSpPr>
        <p:grpSpPr>
          <a:xfrm>
            <a:off x="2489441" y="1420047"/>
            <a:ext cx="2308947" cy="1838288"/>
            <a:chOff x="5313040" y="2338024"/>
            <a:chExt cx="4212000" cy="3312000"/>
          </a:xfrm>
        </p:grpSpPr>
        <p:cxnSp>
          <p:nvCxnSpPr>
            <p:cNvPr id="91" name="Straight Connector 90"/>
            <p:cNvCxnSpPr/>
            <p:nvPr/>
          </p:nvCxnSpPr>
          <p:spPr bwMode="auto">
            <a:xfrm flipV="1">
              <a:off x="7412126" y="2338024"/>
              <a:ext cx="0" cy="33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2" name="Straight Connector 91"/>
            <p:cNvCxnSpPr/>
            <p:nvPr/>
          </p:nvCxnSpPr>
          <p:spPr bwMode="auto">
            <a:xfrm rot="16200000" flipV="1">
              <a:off x="7419040" y="890952"/>
              <a:ext cx="0" cy="42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93" name="Oval 92"/>
            <p:cNvSpPr/>
            <p:nvPr/>
          </p:nvSpPr>
          <p:spPr bwMode="auto">
            <a:xfrm>
              <a:off x="7232106" y="2828202"/>
              <a:ext cx="360040" cy="360040"/>
            </a:xfrm>
            <a:prstGeom prst="ellipse">
              <a:avLst/>
            </a:prstGeom>
            <a:solidFill>
              <a:srgbClr val="FF0000">
                <a:alpha val="73000"/>
              </a:srgbClr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4" name="Rectangle 93"/>
          <p:cNvSpPr/>
          <p:nvPr/>
        </p:nvSpPr>
        <p:spPr bwMode="auto">
          <a:xfrm>
            <a:off x="2487811" y="1388544"/>
            <a:ext cx="572303" cy="36000"/>
          </a:xfrm>
          <a:prstGeom prst="rect">
            <a:avLst/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3060749" y="1387210"/>
            <a:ext cx="612000" cy="360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3646388" y="1389567"/>
            <a:ext cx="1152000" cy="3600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625761" y="1220042"/>
            <a:ext cx="4283704" cy="2332567"/>
          </a:xfrm>
          <a:prstGeom prst="roundRect">
            <a:avLst>
              <a:gd name="adj" fmla="val 3897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478314" y="1231924"/>
            <a:ext cx="1600806" cy="2320685"/>
          </a:xfrm>
          <a:prstGeom prst="roundRect">
            <a:avLst>
              <a:gd name="adj" fmla="val 6362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</a:t>
            </a:r>
            <a:r>
              <a:rPr lang="de-AT" sz="14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(as seen in large-scalepassive </a:t>
            </a:r>
            <a:r>
              <a:rPr lang="de-AT" sz="11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traces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de-AT" sz="11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1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AT" sz="11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1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de-AT" sz="14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5186737" y="2498939"/>
            <a:ext cx="4163729" cy="1034463"/>
          </a:xfrm>
          <a:prstGeom prst="roundRect">
            <a:avLst>
              <a:gd name="adj" fmla="val 16835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laboratory experiment to operational networks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(large scale measurements)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488840" y="1461207"/>
            <a:ext cx="3798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192C1"/>
              </a:buClr>
              <a:buSzPct val="96000"/>
            </a:pPr>
            <a:r>
              <a:rPr lang="de-AT" sz="14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40% </a:t>
            </a:r>
            <a:r>
              <a:rPr lang="de-AT" sz="1400" b="1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flows</a:t>
            </a:r>
            <a:r>
              <a:rPr lang="de-AT" sz="14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last </a:t>
            </a:r>
            <a:r>
              <a:rPr lang="de-AT" sz="1400" b="1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de-AT" sz="14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b="1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de-AT" sz="14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20s (</a:t>
            </a:r>
            <a:r>
              <a:rPr lang="de-AT" sz="1400" b="1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AT" sz="14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buClr>
                <a:srgbClr val="3192C1"/>
              </a:buClr>
              <a:buSzPct val="96000"/>
            </a:pPr>
            <a:r>
              <a:rPr lang="de-AT" sz="14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60% flows last less than 40s (acceptable)</a:t>
            </a:r>
          </a:p>
          <a:p>
            <a:pPr>
              <a:buClr>
                <a:srgbClr val="3192C1"/>
              </a:buClr>
              <a:buSzPct val="96000"/>
            </a:pPr>
            <a:r>
              <a:rPr lang="de-AT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35% flows are</a:t>
            </a:r>
            <a:r>
              <a:rPr lang="de-AT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badly/very badly perceived</a:t>
            </a:r>
            <a:endParaRPr lang="de-AT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5372613" y="1540205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2" name="Oval 101"/>
          <p:cNvSpPr/>
          <p:nvPr/>
        </p:nvSpPr>
        <p:spPr>
          <a:xfrm>
            <a:off x="5375423" y="1757213"/>
            <a:ext cx="144000" cy="14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3" name="Oval 102"/>
          <p:cNvSpPr/>
          <p:nvPr/>
        </p:nvSpPr>
        <p:spPr>
          <a:xfrm>
            <a:off x="5376305" y="1978542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4" name="Rounded Rectangle 103"/>
          <p:cNvSpPr/>
          <p:nvPr/>
        </p:nvSpPr>
        <p:spPr>
          <a:xfrm>
            <a:off x="5186020" y="1228560"/>
            <a:ext cx="4164446" cy="1555461"/>
          </a:xfrm>
          <a:prstGeom prst="roundRect">
            <a:avLst>
              <a:gd name="adj" fmla="val 9692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310CA29F-9848-40B0-B4EC-8BE3B73B1884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63665" y="4190561"/>
            <a:ext cx="8824008" cy="726432"/>
          </a:xfrm>
          <a:prstGeom prst="roundRect">
            <a:avLst>
              <a:gd name="adj" fmla="val 18693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649039" y="4072632"/>
            <a:ext cx="6843599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136000"/>
            </a:pP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network characteristics to user assigned score (from 1 to 5)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ct val="136000"/>
            </a:pP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 experiments with network controlled environments and real users</a:t>
            </a:r>
          </a:p>
          <a:p>
            <a:pPr>
              <a:buSzPct val="136000"/>
            </a:pP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score is independent of the flow size (e.g., independent of video quality)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463662" y="4194688"/>
            <a:ext cx="1829344" cy="722305"/>
          </a:xfrm>
          <a:prstGeom prst="roundRect">
            <a:avLst>
              <a:gd name="adj" fmla="val 16835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2549748" y="4720178"/>
            <a:ext cx="108000" cy="108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7" name="Oval 66"/>
          <p:cNvSpPr/>
          <p:nvPr/>
        </p:nvSpPr>
        <p:spPr>
          <a:xfrm>
            <a:off x="2551514" y="4494103"/>
            <a:ext cx="108000" cy="108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8" name="Oval 67"/>
          <p:cNvSpPr/>
          <p:nvPr/>
        </p:nvSpPr>
        <p:spPr>
          <a:xfrm>
            <a:off x="2541039" y="4284070"/>
            <a:ext cx="108000" cy="108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9" name="TextBox 68"/>
          <p:cNvSpPr txBox="1"/>
          <p:nvPr/>
        </p:nvSpPr>
        <p:spPr>
          <a:xfrm>
            <a:off x="535798" y="4243901"/>
            <a:ext cx="168026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 Experiments</a:t>
            </a:r>
          </a:p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QoE models</a:t>
            </a:r>
            <a:endParaRPr lang="de-AT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ight Arrow 69"/>
          <p:cNvSpPr/>
          <p:nvPr/>
        </p:nvSpPr>
        <p:spPr>
          <a:xfrm rot="16200000">
            <a:off x="6837946" y="3587734"/>
            <a:ext cx="668401" cy="586352"/>
          </a:xfrm>
          <a:prstGeom prst="rightArrow">
            <a:avLst>
              <a:gd name="adj1" fmla="val 42405"/>
              <a:gd name="adj2" fmla="val 61400"/>
            </a:avLst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1314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1" grpId="0"/>
      <p:bldP spid="53" grpId="0" animBg="1"/>
      <p:bldP spid="54" grpId="0" animBg="1"/>
      <p:bldP spid="55" grpId="0" animBg="1"/>
      <p:bldP spid="56" grpId="0" animBg="1"/>
      <p:bldP spid="57" grpId="0"/>
      <p:bldP spid="94" grpId="0" animBg="1"/>
      <p:bldP spid="95" grpId="0" animBg="1"/>
      <p:bldP spid="96" grpId="0" animBg="1"/>
      <p:bldP spid="99" grpId="0" animBg="1"/>
      <p:bldP spid="101" grpId="0" animBg="1"/>
      <p:bldP spid="102" grpId="0" animBg="1"/>
      <p:bldP spid="103" grpId="0" animBg="1"/>
      <p:bldP spid="104" grpId="0" animBg="1"/>
      <p:bldP spid="63" grpId="0" animBg="1"/>
      <p:bldP spid="64" grpId="0"/>
      <p:bldP spid="65" grpId="0" animBg="1"/>
      <p:bldP spid="66" grpId="0" animBg="1"/>
      <p:bldP spid="67" grpId="0" animBg="1"/>
      <p:bldP spid="68" grpId="0" animBg="1"/>
      <p:bldP spid="69" grpId="0"/>
      <p:bldP spid="7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" y="0"/>
            <a:ext cx="9906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30180" y="3613294"/>
            <a:ext cx="4657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3600" dirty="0" smtClean="0">
                <a:solidFill>
                  <a:schemeClr val="bg1"/>
                </a:solidFill>
                <a:latin typeface="Blackadder ITC" panose="04020505051007020D02" pitchFamily="82" charset="0"/>
                <a:ea typeface="Zapfino" charset="0"/>
                <a:cs typeface="Zapfino" charset="0"/>
              </a:rPr>
              <a:t>Simpler Web </a:t>
            </a:r>
            <a:r>
              <a:rPr lang="de-AT" sz="3600" dirty="0">
                <a:solidFill>
                  <a:schemeClr val="bg1"/>
                </a:solidFill>
                <a:latin typeface="Blackadder ITC" panose="04020505051007020D02" pitchFamily="82" charset="0"/>
                <a:ea typeface="Zapfino" charset="0"/>
                <a:cs typeface="Zapfino" charset="0"/>
              </a:rPr>
              <a:t> </a:t>
            </a:r>
            <a:r>
              <a:rPr lang="de-AT" sz="3600" dirty="0" smtClean="0">
                <a:solidFill>
                  <a:schemeClr val="bg1"/>
                </a:solidFill>
                <a:latin typeface="Blackadder ITC" panose="04020505051007020D02" pitchFamily="82" charset="0"/>
                <a:ea typeface="Zapfino" charset="0"/>
                <a:cs typeface="Zapfino" charset="0"/>
              </a:rPr>
              <a:t>provisioning infrastructures</a:t>
            </a:r>
            <a:endParaRPr lang="de-AT" sz="3600" dirty="0">
              <a:solidFill>
                <a:schemeClr val="bg1"/>
              </a:solidFill>
              <a:latin typeface="Blackadder ITC" panose="04020505051007020D02" pitchFamily="82" charset="0"/>
              <a:ea typeface="Zapfino" charset="0"/>
              <a:cs typeface="Zapfin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34639" y="2210962"/>
            <a:ext cx="4530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smtClean="0">
                <a:solidFill>
                  <a:schemeClr val="bg1"/>
                </a:solidFill>
                <a:latin typeface="Blackadder ITC" panose="04020505051007020D02" pitchFamily="82" charset="0"/>
                <a:ea typeface="Zapfino" charset="0"/>
                <a:cs typeface="Zapfino" charset="0"/>
              </a:rPr>
              <a:t>Traffic volume dominated by P2P applications</a:t>
            </a:r>
            <a:endParaRPr lang="de-AT" sz="3600" dirty="0">
              <a:solidFill>
                <a:schemeClr val="bg1"/>
              </a:solidFill>
              <a:latin typeface="Blackadder ITC" panose="04020505051007020D02" pitchFamily="82" charset="0"/>
              <a:ea typeface="Zapfino" charset="0"/>
              <a:cs typeface="Zapfin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634188" y="5238920"/>
            <a:ext cx="4187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smtClean="0">
                <a:solidFill>
                  <a:schemeClr val="bg1"/>
                </a:solidFill>
                <a:latin typeface="Blackadder ITC" panose="04020505051007020D02" pitchFamily="82" charset="0"/>
                <a:ea typeface="Zapfino" charset="0"/>
                <a:cs typeface="Zapfino" charset="0"/>
              </a:rPr>
              <a:t>Rudimental monitoring tools and simpler problems</a:t>
            </a:r>
            <a:endParaRPr lang="de-AT" sz="3600" dirty="0">
              <a:solidFill>
                <a:schemeClr val="bg1"/>
              </a:solidFill>
              <a:latin typeface="Blackadder ITC" panose="04020505051007020D02" pitchFamily="82" charset="0"/>
              <a:ea typeface="Zapfino" charset="0"/>
              <a:cs typeface="Zapfino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701" y="5274065"/>
            <a:ext cx="2462733" cy="1172730"/>
          </a:xfrm>
          <a:prstGeom prst="rect">
            <a:avLst/>
          </a:prstGeom>
          <a:effectLst>
            <a:softEdge rad="38100"/>
          </a:effectLst>
        </p:spPr>
      </p:pic>
      <p:grpSp>
        <p:nvGrpSpPr>
          <p:cNvPr id="5" name="Group 4"/>
          <p:cNvGrpSpPr/>
          <p:nvPr/>
        </p:nvGrpSpPr>
        <p:grpSpPr>
          <a:xfrm>
            <a:off x="1529413" y="4060236"/>
            <a:ext cx="3320865" cy="825490"/>
            <a:chOff x="3182870" y="3104986"/>
            <a:chExt cx="3320865" cy="825490"/>
          </a:xfrm>
        </p:grpSpPr>
        <p:grpSp>
          <p:nvGrpSpPr>
            <p:cNvPr id="4" name="Group 3"/>
            <p:cNvGrpSpPr/>
            <p:nvPr/>
          </p:nvGrpSpPr>
          <p:grpSpPr>
            <a:xfrm>
              <a:off x="3725607" y="3224355"/>
              <a:ext cx="255162" cy="450827"/>
              <a:chOff x="1819656" y="3401568"/>
              <a:chExt cx="1234440" cy="2176271"/>
            </a:xfrm>
          </p:grpSpPr>
          <p:sp>
            <p:nvSpPr>
              <p:cNvPr id="2" name="Chord 1"/>
              <p:cNvSpPr/>
              <p:nvPr/>
            </p:nvSpPr>
            <p:spPr>
              <a:xfrm>
                <a:off x="1819656" y="4181474"/>
                <a:ext cx="1234440" cy="1396365"/>
              </a:xfrm>
              <a:prstGeom prst="chord">
                <a:avLst>
                  <a:gd name="adj1" fmla="val 7500525"/>
                  <a:gd name="adj2" fmla="val 32808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sz="1400">
                  <a:latin typeface="Blackadder ITC" panose="04020505051007020D02" pitchFamily="82" charset="0"/>
                  <a:ea typeface="Zapfino" charset="0"/>
                  <a:cs typeface="Zapfino" charset="0"/>
                </a:endParaRPr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2011680" y="3401568"/>
                <a:ext cx="850392" cy="914400"/>
              </a:xfrm>
              <a:prstGeom prst="ellipse">
                <a:avLst/>
              </a:prstGeom>
              <a:solidFill>
                <a:schemeClr val="bg1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sz="1400">
                  <a:latin typeface="Blackadder ITC" panose="04020505051007020D02" pitchFamily="82" charset="0"/>
                  <a:ea typeface="Zapfino" charset="0"/>
                  <a:cs typeface="Zapfino" charset="0"/>
                </a:endParaRPr>
              </a:p>
            </p:txBody>
          </p:sp>
        </p:grpSp>
        <p:sp>
          <p:nvSpPr>
            <p:cNvPr id="10" name="Cube 9"/>
            <p:cNvSpPr/>
            <p:nvPr/>
          </p:nvSpPr>
          <p:spPr>
            <a:xfrm>
              <a:off x="5667688" y="3224355"/>
              <a:ext cx="331459" cy="450827"/>
            </a:xfrm>
            <a:prstGeom prst="cube">
              <a:avLst>
                <a:gd name="adj" fmla="val 1978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1400">
                <a:latin typeface="Blackadder ITC" panose="04020505051007020D02" pitchFamily="82" charset="0"/>
                <a:ea typeface="Zapfino" charset="0"/>
                <a:cs typeface="Zapfino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82870" y="3530366"/>
              <a:ext cx="1340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000" dirty="0" smtClean="0">
                  <a:solidFill>
                    <a:schemeClr val="bg1"/>
                  </a:solidFill>
                  <a:latin typeface="Blackadder ITC" panose="04020505051007020D02" pitchFamily="82" charset="0"/>
                  <a:ea typeface="Zapfino" charset="0"/>
                  <a:cs typeface="Zapfino" charset="0"/>
                </a:rPr>
                <a:t>client</a:t>
              </a:r>
              <a:endParaRPr lang="de-AT" sz="2000" dirty="0">
                <a:solidFill>
                  <a:schemeClr val="bg1"/>
                </a:solidFill>
                <a:latin typeface="Blackadder ITC" panose="04020505051007020D02" pitchFamily="82" charset="0"/>
                <a:ea typeface="Zapfino" charset="0"/>
                <a:cs typeface="Zapfino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63099" y="3523167"/>
              <a:ext cx="1340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000" dirty="0" smtClean="0">
                  <a:solidFill>
                    <a:schemeClr val="bg1"/>
                  </a:solidFill>
                  <a:latin typeface="Blackadder ITC" panose="04020505051007020D02" pitchFamily="82" charset="0"/>
                  <a:ea typeface="Zapfino" charset="0"/>
                  <a:cs typeface="Zapfino" charset="0"/>
                </a:rPr>
                <a:t>server</a:t>
              </a:r>
              <a:endParaRPr lang="de-AT" sz="2800" dirty="0">
                <a:solidFill>
                  <a:schemeClr val="bg1"/>
                </a:solidFill>
                <a:latin typeface="Blackadder ITC" panose="04020505051007020D02" pitchFamily="82" charset="0"/>
                <a:ea typeface="Zapfino" charset="0"/>
                <a:cs typeface="Zapfino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853188" y="3441286"/>
              <a:ext cx="1908000" cy="1112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loud 12"/>
            <p:cNvSpPr/>
            <p:nvPr/>
          </p:nvSpPr>
          <p:spPr>
            <a:xfrm>
              <a:off x="4368379" y="3104986"/>
              <a:ext cx="911698" cy="617583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400" dirty="0" smtClean="0">
                  <a:solidFill>
                    <a:schemeClr val="tx1"/>
                  </a:solidFill>
                  <a:latin typeface="Blackadder ITC" panose="04020505051007020D02" pitchFamily="82" charset="0"/>
                  <a:ea typeface="Zapfino" charset="0"/>
                  <a:cs typeface="Zapfino" charset="0"/>
                </a:rPr>
                <a:t>path</a:t>
              </a:r>
              <a:endParaRPr lang="de-AT" sz="1400" dirty="0">
                <a:solidFill>
                  <a:schemeClr val="tx1"/>
                </a:solidFill>
                <a:latin typeface="Blackadder ITC" panose="04020505051007020D02" pitchFamily="82" charset="0"/>
                <a:ea typeface="Zapfino" charset="0"/>
                <a:cs typeface="Zapfino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45323" y="2476033"/>
            <a:ext cx="1146007" cy="821315"/>
            <a:chOff x="6697698" y="2165497"/>
            <a:chExt cx="1146007" cy="821315"/>
          </a:xfrm>
        </p:grpSpPr>
        <p:grpSp>
          <p:nvGrpSpPr>
            <p:cNvPr id="14" name="Group 13"/>
            <p:cNvGrpSpPr/>
            <p:nvPr/>
          </p:nvGrpSpPr>
          <p:grpSpPr>
            <a:xfrm>
              <a:off x="6697698" y="2544700"/>
              <a:ext cx="255162" cy="442112"/>
              <a:chOff x="6500513" y="1439599"/>
              <a:chExt cx="255162" cy="442112"/>
            </a:xfrm>
          </p:grpSpPr>
          <p:sp>
            <p:nvSpPr>
              <p:cNvPr id="17" name="Chord 16"/>
              <p:cNvSpPr/>
              <p:nvPr/>
            </p:nvSpPr>
            <p:spPr>
              <a:xfrm>
                <a:off x="6500513" y="1592446"/>
                <a:ext cx="255162" cy="289265"/>
              </a:xfrm>
              <a:prstGeom prst="chord">
                <a:avLst>
                  <a:gd name="adj1" fmla="val 7500525"/>
                  <a:gd name="adj2" fmla="val 3280819"/>
                </a:avLst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sz="1400">
                  <a:latin typeface="Blackadder ITC" panose="04020505051007020D02" pitchFamily="82" charset="0"/>
                  <a:ea typeface="Zapfino" charset="0"/>
                  <a:cs typeface="Zapfino" charset="0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6540205" y="1439599"/>
                <a:ext cx="175778" cy="1894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sz="1400">
                  <a:latin typeface="Blackadder ITC" panose="04020505051007020D02" pitchFamily="82" charset="0"/>
                  <a:ea typeface="Zapfino" charset="0"/>
                  <a:cs typeface="Zapfino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7588543" y="2165497"/>
              <a:ext cx="255162" cy="442112"/>
              <a:chOff x="6500513" y="1439599"/>
              <a:chExt cx="255162" cy="442112"/>
            </a:xfrm>
          </p:grpSpPr>
          <p:sp>
            <p:nvSpPr>
              <p:cNvPr id="21" name="Chord 20"/>
              <p:cNvSpPr/>
              <p:nvPr/>
            </p:nvSpPr>
            <p:spPr>
              <a:xfrm>
                <a:off x="6500513" y="1592446"/>
                <a:ext cx="255162" cy="289265"/>
              </a:xfrm>
              <a:prstGeom prst="chord">
                <a:avLst>
                  <a:gd name="adj1" fmla="val 7500525"/>
                  <a:gd name="adj2" fmla="val 3280819"/>
                </a:avLst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sz="1400">
                  <a:latin typeface="Blackadder ITC" panose="04020505051007020D02" pitchFamily="82" charset="0"/>
                  <a:ea typeface="Zapfino" charset="0"/>
                  <a:cs typeface="Zapfino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540205" y="1439599"/>
                <a:ext cx="175778" cy="1894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sz="1400">
                  <a:latin typeface="Blackadder ITC" panose="04020505051007020D02" pitchFamily="82" charset="0"/>
                  <a:ea typeface="Zapfino" charset="0"/>
                  <a:cs typeface="Zapfino" charset="0"/>
                </a:endParaRPr>
              </a:p>
            </p:txBody>
          </p:sp>
        </p:grpSp>
        <p:cxnSp>
          <p:nvCxnSpPr>
            <p:cNvPr id="25" name="Curved Connector 24"/>
            <p:cNvCxnSpPr>
              <a:stCxn id="18" idx="7"/>
              <a:endCxn id="22" idx="2"/>
            </p:cNvCxnSpPr>
            <p:nvPr/>
          </p:nvCxnSpPr>
          <p:spPr>
            <a:xfrm rot="5400000" flipH="1" flipV="1">
              <a:off x="7101715" y="2045921"/>
              <a:ext cx="312231" cy="740809"/>
            </a:xfrm>
            <a:prstGeom prst="curvedConnector2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/>
            <p:cNvCxnSpPr>
              <a:stCxn id="21" idx="2"/>
            </p:cNvCxnSpPr>
            <p:nvPr/>
          </p:nvCxnSpPr>
          <p:spPr>
            <a:xfrm rot="5400000">
              <a:off x="7179189" y="2343271"/>
              <a:ext cx="304497" cy="769935"/>
            </a:xfrm>
            <a:prstGeom prst="curvedConnector2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491196" y="132164"/>
            <a:ext cx="67181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5400" b="1" dirty="0" smtClean="0">
                <a:solidFill>
                  <a:schemeClr val="bg1"/>
                </a:solidFill>
                <a:latin typeface="Blackadder ITC" panose="04020505051007020D02" pitchFamily="82" charset="0"/>
                <a:ea typeface="Zapfino" charset="0"/>
                <a:cs typeface="Zapfino" charset="0"/>
              </a:rPr>
              <a:t>Rewinding the clock of the Internet  to a decade ago...</a:t>
            </a:r>
            <a:endParaRPr lang="de-AT" sz="5400" b="1" dirty="0">
              <a:solidFill>
                <a:schemeClr val="bg1"/>
              </a:solidFill>
              <a:latin typeface="Blackadder ITC" panose="04020505051007020D02" pitchFamily="82" charset="0"/>
              <a:ea typeface="Zapfino" charset="0"/>
              <a:cs typeface="Zapf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79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473324" y="1873425"/>
            <a:ext cx="2720577" cy="1632266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6697014" y="1873425"/>
            <a:ext cx="2720577" cy="1632266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585169" y="1879572"/>
            <a:ext cx="2720577" cy="1642039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Internet-scale applications: three study cases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053" y="1810160"/>
            <a:ext cx="2166007" cy="134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4" y="2023637"/>
            <a:ext cx="2424256" cy="863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42" y="2200119"/>
            <a:ext cx="1777958" cy="616951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>
          <a:xfrm>
            <a:off x="490068" y="3658101"/>
            <a:ext cx="8944267" cy="526809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490069" y="3660239"/>
            <a:ext cx="768471" cy="526809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99424" y="3648004"/>
            <a:ext cx="80069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Hosting infrastructure discovery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IPs, AS/CDN/companies involved, geographical (MaxMind) and topological (RTT) positioning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490067" y="4337267"/>
            <a:ext cx="8944267" cy="526809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90068" y="4339405"/>
            <a:ext cx="768471" cy="526809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99423" y="4318624"/>
            <a:ext cx="80069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of Temporal Dynamic Characteristics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Unveil traffic seasonality, load balancing policies by observing IP addresses and minRTT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90067" y="5004198"/>
            <a:ext cx="8944267" cy="526809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90068" y="5006336"/>
            <a:ext cx="768471" cy="526809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299423" y="4977009"/>
            <a:ext cx="80069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Characteristics and QoE Implications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throughput, QoE-based KPIs (e.g., video bitrate/throughput ration)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73324" y="955242"/>
            <a:ext cx="8944267" cy="75391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Characterization of popular applications </a:t>
            </a:r>
          </a:p>
          <a:p>
            <a:pPr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(chosen according to their relevance, generated traffic volume and user-base size) </a:t>
            </a:r>
          </a:p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their normal operations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628544" y="2998756"/>
            <a:ext cx="2619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Social Network</a:t>
            </a:r>
          </a:p>
          <a:p>
            <a:pPr algn="ctr"/>
            <a:r>
              <a:rPr lang="de-AT" sz="1100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cellular 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47452" y="2968805"/>
            <a:ext cx="2619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Streaming</a:t>
            </a:r>
          </a:p>
          <a:p>
            <a:pPr algn="ctr"/>
            <a:r>
              <a:rPr lang="de-AT" sz="1100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cellular 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fixed-line dataset</a:t>
            </a:r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36020" y="2968805"/>
            <a:ext cx="2619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Instant Messaging</a:t>
            </a:r>
          </a:p>
          <a:p>
            <a:pPr algn="ctr"/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cellular dataset</a:t>
            </a:r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73323" y="5693514"/>
            <a:ext cx="8944267" cy="52680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73324" y="5695652"/>
            <a:ext cx="768471" cy="526809"/>
          </a:xfrm>
          <a:prstGeom prst="roundRect">
            <a:avLst/>
          </a:prstGeom>
          <a:solidFill>
            <a:srgbClr val="FF0000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82679" y="5669288"/>
            <a:ext cx="80069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Anomalies! </a:t>
            </a:r>
          </a:p>
          <a:p>
            <a:r>
              <a:rPr lang="de-AT" sz="12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Outages, pattern changes with negative implications</a:t>
            </a:r>
            <a:endParaRPr lang="de-AT" sz="10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Isosceles Triangle 7"/>
          <p:cNvSpPr/>
          <p:nvPr/>
        </p:nvSpPr>
        <p:spPr>
          <a:xfrm>
            <a:off x="8748242" y="5761144"/>
            <a:ext cx="488887" cy="36711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68903" y="5780718"/>
            <a:ext cx="269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de-AT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A81D8223-43B6-4755-B0D9-D50D3CAE952A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31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8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Facebook traffic and CDN inter-play anomalies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" name="Picture 3" descr="C:\Users\Pierdomenico Fiadino\Dropbox\Work\Slides BCN\images\tseries_flows_srvip_4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40" y="980623"/>
            <a:ext cx="7916272" cy="45419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112" name="Rectangle 111"/>
          <p:cNvSpPr/>
          <p:nvPr/>
        </p:nvSpPr>
        <p:spPr bwMode="auto">
          <a:xfrm>
            <a:off x="713440" y="3579793"/>
            <a:ext cx="252000" cy="1752156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srv</a:t>
            </a:r>
            <a:r>
              <a:rPr kumimoji="0" lang="en-US" sz="20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IP</a:t>
            </a: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1" y="3140483"/>
            <a:ext cx="390364" cy="292773"/>
          </a:xfrm>
          <a:prstGeom prst="rect">
            <a:avLst/>
          </a:prstGeom>
        </p:spPr>
      </p:pic>
      <p:sp>
        <p:nvSpPr>
          <p:cNvPr id="114" name="Rounded Rectangle 113"/>
          <p:cNvSpPr/>
          <p:nvPr/>
        </p:nvSpPr>
        <p:spPr>
          <a:xfrm>
            <a:off x="839440" y="5755274"/>
            <a:ext cx="2556000" cy="448869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 share of traffic among CDNs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2421" y="1250280"/>
            <a:ext cx="125985" cy="175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/>
          <p:cNvSpPr/>
          <p:nvPr/>
        </p:nvSpPr>
        <p:spPr>
          <a:xfrm>
            <a:off x="3645258" y="5742301"/>
            <a:ext cx="2556000" cy="448869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 AS and Akamai lead in terms of flow num.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6425526" y="5734760"/>
            <a:ext cx="2556000" cy="448869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 deploys the largest number of IP per time unit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Rectangle 110"/>
          <p:cNvSpPr/>
          <p:nvPr/>
        </p:nvSpPr>
        <p:spPr bwMode="auto">
          <a:xfrm>
            <a:off x="749946" y="1250280"/>
            <a:ext cx="251970" cy="1752156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flows</a:t>
            </a:r>
          </a:p>
        </p:txBody>
      </p:sp>
      <p:sp>
        <p:nvSpPr>
          <p:cNvPr id="3" name="Rectangle 2"/>
          <p:cNvSpPr/>
          <p:nvPr/>
        </p:nvSpPr>
        <p:spPr>
          <a:xfrm>
            <a:off x="5163730" y="3688483"/>
            <a:ext cx="925285" cy="898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tangle 24"/>
          <p:cNvSpPr/>
          <p:nvPr/>
        </p:nvSpPr>
        <p:spPr>
          <a:xfrm>
            <a:off x="5179483" y="3699634"/>
            <a:ext cx="729110" cy="15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05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endParaRPr lang="de-AT" sz="10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79483" y="3827901"/>
            <a:ext cx="729110" cy="15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050" b="1" dirty="0" smtClean="0">
                <a:solidFill>
                  <a:srgbClr val="006A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</a:t>
            </a:r>
            <a:endParaRPr lang="de-AT" sz="1050" b="1" dirty="0">
              <a:solidFill>
                <a:srgbClr val="006AA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63730" y="3932281"/>
            <a:ext cx="1069302" cy="2066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05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 AS</a:t>
            </a:r>
            <a:endParaRPr lang="de-AT" sz="105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63730" y="4085180"/>
            <a:ext cx="936000" cy="190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05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ISP</a:t>
            </a:r>
            <a:endParaRPr lang="de-AT" sz="105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163730" y="4239434"/>
            <a:ext cx="948185" cy="190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05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Deutsche T.</a:t>
            </a:r>
            <a:endParaRPr lang="de-AT" sz="105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63430" y="4428939"/>
            <a:ext cx="948185" cy="128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05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TeliaNet</a:t>
            </a:r>
            <a:endParaRPr lang="de-AT" sz="105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Rectangle 102"/>
          <p:cNvSpPr/>
          <p:nvPr/>
        </p:nvSpPr>
        <p:spPr bwMode="auto">
          <a:xfrm>
            <a:off x="2144022" y="1111245"/>
            <a:ext cx="648072" cy="4320480"/>
          </a:xfrm>
          <a:prstGeom prst="rect">
            <a:avLst/>
          </a:prstGeom>
          <a:noFill/>
          <a:ln w="6350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tangle 104"/>
          <p:cNvSpPr/>
          <p:nvPr/>
        </p:nvSpPr>
        <p:spPr bwMode="auto">
          <a:xfrm>
            <a:off x="2827897" y="1111245"/>
            <a:ext cx="5927815" cy="4320480"/>
          </a:xfrm>
          <a:prstGeom prst="rect">
            <a:avLst/>
          </a:prstGeom>
          <a:solidFill>
            <a:srgbClr val="E0EFF6">
              <a:alpha val="84000"/>
            </a:srgbClr>
          </a:solidFill>
          <a:ln w="635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3192C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Anomalous events (frequent)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3192C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Traffic drop in </a:t>
            </a:r>
            <a:r>
              <a:rPr lang="en-US" sz="2000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 AS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(drop in number of served flows, active IPs)</a:t>
            </a:r>
          </a:p>
          <a:p>
            <a:pPr marL="457200" indent="-457200" eaLnBrk="0" hangingPunct="0">
              <a:buFont typeface="+mj-lt"/>
              <a:buAutoNum type="arabi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rgbClr val="CE1D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Deutsche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E1DD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Telekom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TeliaNet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deploy back-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up machines (increase number of active IPs) and together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take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over the role of Akamai</a:t>
            </a:r>
          </a:p>
          <a:p>
            <a:pPr eaLnBrk="0" hangingPunct="0"/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28F9B51C-60E2-4E3F-AEB6-6E4CB2B209F1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439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 animBg="1"/>
      <p:bldP spid="116" grpId="0" animBg="1"/>
      <p:bldP spid="103" grpId="0" animBg="1"/>
      <p:bldP spid="10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Facebook traffic and CDN inter-play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27" name="Cloud 26"/>
          <p:cNvSpPr/>
          <p:nvPr/>
        </p:nvSpPr>
        <p:spPr bwMode="auto">
          <a:xfrm>
            <a:off x="5313040" y="4910750"/>
            <a:ext cx="1944216" cy="1008112"/>
          </a:xfrm>
          <a:prstGeom prst="cloud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Deutsche Telekom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Cloud 27"/>
          <p:cNvSpPr/>
          <p:nvPr/>
        </p:nvSpPr>
        <p:spPr bwMode="auto">
          <a:xfrm>
            <a:off x="7041232" y="3902638"/>
            <a:ext cx="1944216" cy="1008112"/>
          </a:xfrm>
          <a:prstGeom prst="cloud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TeliaNet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Cloud 28"/>
          <p:cNvSpPr/>
          <p:nvPr/>
        </p:nvSpPr>
        <p:spPr bwMode="auto">
          <a:xfrm>
            <a:off x="3512840" y="3830630"/>
            <a:ext cx="1944216" cy="1008112"/>
          </a:xfrm>
          <a:prstGeom prst="cloud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operator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loud 29"/>
          <p:cNvSpPr/>
          <p:nvPr/>
        </p:nvSpPr>
        <p:spPr bwMode="auto">
          <a:xfrm>
            <a:off x="920552" y="4766734"/>
            <a:ext cx="1944216" cy="1008112"/>
          </a:xfrm>
          <a:prstGeom prst="cloud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Curved Connector 30"/>
          <p:cNvCxnSpPr>
            <a:stCxn id="29" idx="1"/>
            <a:endCxn id="27" idx="2"/>
          </p:cNvCxnSpPr>
          <p:nvPr/>
        </p:nvCxnSpPr>
        <p:spPr bwMode="auto">
          <a:xfrm rot="16200000" flipH="1">
            <a:off x="4613441" y="4709175"/>
            <a:ext cx="577137" cy="834123"/>
          </a:xfrm>
          <a:prstGeom prst="curvedConnector2">
            <a:avLst/>
          </a:prstGeom>
          <a:solidFill>
            <a:schemeClr val="accent1"/>
          </a:solidFill>
          <a:ln w="53975" cap="flat" cmpd="sng" algn="ctr">
            <a:solidFill>
              <a:srgbClr val="3192C1"/>
            </a:solidFill>
            <a:prstDash val="sysDash"/>
            <a:round/>
            <a:headEnd type="none" w="sm" len="sm"/>
            <a:tailEnd type="triangle" w="sm" len="med"/>
          </a:ln>
          <a:effectLst/>
        </p:spPr>
      </p:cxnSp>
      <p:cxnSp>
        <p:nvCxnSpPr>
          <p:cNvPr id="32" name="Curved Connector 31"/>
          <p:cNvCxnSpPr>
            <a:stCxn id="29" idx="2"/>
            <a:endCxn id="30" idx="3"/>
          </p:cNvCxnSpPr>
          <p:nvPr/>
        </p:nvCxnSpPr>
        <p:spPr bwMode="auto">
          <a:xfrm rot="10800000" flipV="1">
            <a:off x="1892661" y="4334686"/>
            <a:ext cx="1626211" cy="489688"/>
          </a:xfrm>
          <a:prstGeom prst="curvedConnector2">
            <a:avLst/>
          </a:prstGeom>
          <a:solidFill>
            <a:schemeClr val="accent1"/>
          </a:solidFill>
          <a:ln w="53975" cap="flat" cmpd="sng" algn="ctr">
            <a:solidFill>
              <a:srgbClr val="3192C1"/>
            </a:solidFill>
            <a:prstDash val="sysDash"/>
            <a:round/>
            <a:headEnd type="none" w="sm" len="sm"/>
            <a:tailEnd type="triangle" w="sm" len="med"/>
          </a:ln>
          <a:effectLst/>
        </p:spPr>
      </p:cxnSp>
      <p:cxnSp>
        <p:nvCxnSpPr>
          <p:cNvPr id="33" name="Curved Connector 32"/>
          <p:cNvCxnSpPr>
            <a:stCxn id="29" idx="0"/>
            <a:endCxn id="28" idx="2"/>
          </p:cNvCxnSpPr>
          <p:nvPr/>
        </p:nvCxnSpPr>
        <p:spPr bwMode="auto">
          <a:xfrm>
            <a:off x="5455436" y="4334686"/>
            <a:ext cx="1591827" cy="72008"/>
          </a:xfrm>
          <a:prstGeom prst="curvedConnector3">
            <a:avLst/>
          </a:prstGeom>
          <a:solidFill>
            <a:schemeClr val="accent1"/>
          </a:solidFill>
          <a:ln w="53975" cap="flat" cmpd="sng" algn="ctr">
            <a:solidFill>
              <a:srgbClr val="3192C1"/>
            </a:solidFill>
            <a:prstDash val="sysDash"/>
            <a:round/>
            <a:headEnd type="none" w="sm" len="sm"/>
            <a:tailEnd type="triangle" w="sm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2144744" y="3758622"/>
            <a:ext cx="76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p2p</a:t>
            </a:r>
          </a:p>
          <a:p>
            <a:pPr algn="ctr"/>
            <a:r>
              <a:rPr lang="en-US" sz="18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(free)</a:t>
            </a:r>
            <a:endParaRPr lang="en-US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89104" y="3686614"/>
            <a:ext cx="723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c2p</a:t>
            </a:r>
          </a:p>
          <a:p>
            <a:pPr algn="ctr"/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($$$)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88904" y="5054766"/>
            <a:ext cx="723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c2p</a:t>
            </a:r>
          </a:p>
          <a:p>
            <a:pPr algn="ctr"/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($$$)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4953000" y="3686614"/>
            <a:ext cx="432048" cy="432048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vert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568624" y="4766734"/>
            <a:ext cx="411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33623" y="4118662"/>
            <a:ext cx="411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97216" y="5281823"/>
            <a:ext cx="411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98715" y="4249971"/>
            <a:ext cx="411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 descr="facebook_logo_square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016" y="4700053"/>
            <a:ext cx="256474" cy="205179"/>
          </a:xfrm>
          <a:prstGeom prst="rect">
            <a:avLst/>
          </a:prstGeom>
        </p:spPr>
      </p:pic>
      <p:pic>
        <p:nvPicPr>
          <p:cNvPr id="44" name="Picture 4" descr="C:\Users\Pierdomenico Fiadino\Dropbox\Work\logos_icons\120px-Sert_-_dead_smile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4807384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 descr="facebook_logo_square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811" y="5168200"/>
            <a:ext cx="256474" cy="205179"/>
          </a:xfrm>
          <a:prstGeom prst="rect">
            <a:avLst/>
          </a:prstGeom>
        </p:spPr>
      </p:pic>
      <p:pic>
        <p:nvPicPr>
          <p:cNvPr id="46" name="Picture 45" descr="facebook_logo_square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80000">
            <a:off x="7000782" y="4494874"/>
            <a:ext cx="256474" cy="205179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396300" y="1091225"/>
            <a:ext cx="9011418" cy="2063641"/>
          </a:xfrm>
          <a:prstGeom prst="roundRect">
            <a:avLst>
              <a:gd name="adj" fmla="val 10723"/>
            </a:avLst>
          </a:prstGeom>
          <a:solidFill>
            <a:srgbClr val="E0EFF6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impacts for users. Why should operators care?</a:t>
            </a:r>
          </a:p>
          <a:p>
            <a:pPr algn="ctr"/>
            <a:r>
              <a:rPr lang="en-US" sz="20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 economical loss for ISP</a:t>
            </a:r>
            <a:endParaRPr lang="en-US" sz="20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15021" y="6007032"/>
            <a:ext cx="2167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CAIDA’s AS-relations dataset</a:t>
            </a:r>
            <a:endParaRPr lang="en-US" sz="12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A1F26442-F3EB-4330-8F08-D049502FC34C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853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7" presetClass="path" presetSubtype="0" repeatCount="3000" accel="50000" decel="50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433 -0.01157 L 0.04263 -0.02523 C 0.05177 -0.03055 0.06427 -0.03379 0.07725 -0.03634 C 0.09215 -0.03935 0.10417 -0.0412 0.11218 -0.04097 L 0.15385 -0.04143 " pathEditMode="relative" rAng="21120000" ptsTypes="AAAAA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20" y="-199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7" presetClass="path" presetSubtype="0" repeatCount="2000" accel="50000" decel="50000" fill="remove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032 -0.00116 L -0.03029 -0.00671 C -0.03718 -0.00857 -0.04535 -0.0125 -0.05321 -0.01829 C -0.06266 -0.02593 -0.06827 -0.03426 -0.07276 -0.04213 L -0.09038 -0.07639 " pathEditMode="relative" rAng="1800000" ptsTypes="AAAAA">
                                      <p:cBhvr>
                                        <p:cTn id="20" dur="19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2" y="-275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7" presetClass="path" presetSubtype="0" repeatCount="2000" accel="50000" decel="50000" fill="remove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8205E-6 -0.00116 L -0.05144 0.00278 C -0.06234 0.00394 -0.07836 0.00301 -0.09503 0.00093 C -0.11394 -0.00139 -0.12868 -0.0044 -0.13958 -0.00833 L -0.18958 -0.02523 " pathEditMode="relative" rAng="300000" ptsTypes="AAAAA">
                                      <p:cBhvr>
                                        <p:cTn id="22" dur="19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9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7" presetClass="emph" presetSubtype="0" repeatCount="5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6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of CDN policies and QoE degradation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graphicFrame>
        <p:nvGraphicFramePr>
          <p:cNvPr id="8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2795615"/>
              </p:ext>
            </p:extLst>
          </p:nvPr>
        </p:nvGraphicFramePr>
        <p:xfrm>
          <a:off x="424000" y="1628800"/>
          <a:ext cx="9142414" cy="4470395"/>
        </p:xfrm>
        <a:graphic>
          <a:graphicData uri="http://schemas.openxmlformats.org/drawingml/2006/table">
            <a:tbl>
              <a:tblPr/>
              <a:tblGrid>
                <a:gridCol w="867064"/>
                <a:gridCol w="1695876"/>
                <a:gridCol w="471784"/>
                <a:gridCol w="624795"/>
                <a:gridCol w="471784"/>
                <a:gridCol w="624795"/>
                <a:gridCol w="471784"/>
                <a:gridCol w="624795"/>
                <a:gridCol w="471784"/>
                <a:gridCol w="624795"/>
                <a:gridCol w="471784"/>
                <a:gridCol w="624795"/>
                <a:gridCol w="471784"/>
                <a:gridCol w="624795"/>
              </a:tblGrid>
              <a:tr h="194365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3192C1"/>
                        </a:solidFill>
                        <a:effectLst/>
                        <a:latin typeface="Calibri"/>
                      </a:endParaRPr>
                    </a:p>
                  </a:txBody>
                  <a:tcPr marL="11476" marR="11476" marT="11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3192C1"/>
                        </a:solidFill>
                        <a:effectLst/>
                        <a:latin typeface="Calibri"/>
                      </a:endParaRPr>
                    </a:p>
                  </a:txBody>
                  <a:tcPr marL="11476" marR="11476" marT="11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200" b="1" i="0" u="none" strike="noStrike" dirty="0">
                          <a:solidFill>
                            <a:srgbClr val="3192C1"/>
                          </a:solidFill>
                          <a:effectLst/>
                          <a:latin typeface="Calibri"/>
                        </a:rPr>
                        <a:t>5-May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200" b="1" i="0" u="none" strike="noStrike" dirty="0">
                          <a:solidFill>
                            <a:srgbClr val="3192C1"/>
                          </a:solidFill>
                          <a:effectLst/>
                          <a:latin typeface="Calibri"/>
                        </a:rPr>
                        <a:t>6-May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200" b="1" i="0" u="none" strike="noStrike">
                          <a:solidFill>
                            <a:srgbClr val="3192C1"/>
                          </a:solidFill>
                          <a:effectLst/>
                          <a:latin typeface="Calibri"/>
                        </a:rPr>
                        <a:t>7-May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200" b="1" i="0" u="none" strike="noStrike">
                          <a:solidFill>
                            <a:srgbClr val="3192C1"/>
                          </a:solidFill>
                          <a:effectLst/>
                          <a:latin typeface="Calibri"/>
                        </a:rPr>
                        <a:t>8-May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200" b="1" i="0" u="none" strike="noStrike">
                          <a:solidFill>
                            <a:srgbClr val="3192C1"/>
                          </a:solidFill>
                          <a:effectLst/>
                          <a:latin typeface="Calibri"/>
                        </a:rPr>
                        <a:t>9-May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200" b="1" i="0" u="none" strike="noStrike" dirty="0">
                          <a:solidFill>
                            <a:srgbClr val="3192C1"/>
                          </a:solidFill>
                          <a:effectLst/>
                          <a:latin typeface="Calibri"/>
                        </a:rPr>
                        <a:t>10-May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SUBNET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NAME with AIRPORT code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#flow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Thr</a:t>
                      </a:r>
                      <a:r>
                        <a:rPr lang="en-US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avg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#flow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Thr</a:t>
                      </a:r>
                      <a:r>
                        <a:rPr lang="en-US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avg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#flow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Thr</a:t>
                      </a:r>
                      <a:r>
                        <a:rPr lang="en-US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avg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#flow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Tru avg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#flow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Tru avg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#flow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Tru</a:t>
                      </a:r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avg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173.194.18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fra02s08.c.youtube.com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6139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368.93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6266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298.4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5389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228.76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173.194.19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fra02s15.c.youtube.com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9940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258.18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12893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196.06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7012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166.48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173.194.2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mil01s12.c.youtube.com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17054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1333.46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15470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1276.31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13655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1259.63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14186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1296.07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12616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1197.64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13860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1338.63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173.194.20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par08s06.c.youtube.com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173.194.208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par08s06.c.youtube.com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414.63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711.54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173.194.5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lhr14s08.c.youtube.com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1819.57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283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1658.45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3470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937.18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4222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1025.49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6191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1166.08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173.194.6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fra07s13.c.youtube.com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4924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412.17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8749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331.14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7224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318.83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173.194.62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fra07s19.c.youtube.com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6160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325.82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6877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248.39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6108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274.55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173.194.9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par03s06.c.youtube.com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355.1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208.117.236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par03x04.c.youtube.com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164.18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4250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540.16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496.91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208.117.248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mia02s11.c.youtube.com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552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208.117.250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ams09x06.c.youtube.com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41430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679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49437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656.39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57675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653.81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567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906.65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208.117.252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dfw06x02.c.youtube.com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285.63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208.117.254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fra07x03.c.youtube.com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838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667.29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2130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852.53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465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606.1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1146.87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1033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1379.76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74.125.105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lhr22s16.c.youtube.com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1829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1551.78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1655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1185.94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3957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942.47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3454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990.64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4116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1061.72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7657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1126.83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74.125.13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zrh04s03.c.youtube.com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1074.15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2264.09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1302.03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74.125.14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mil02s01.c.youtube.com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48366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1234.82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37968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1253.01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37182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1162.85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47844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1298.45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52594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1226.85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37755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1143.37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74.125.216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bru02t11.c.youtube.com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74.125.218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fra07t13.c.youtube.com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8697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1355.33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12579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1338.71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8560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1239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11469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1256.32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11633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1292.58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10320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1276.33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74.125.4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lhr22s11.c.youtube.com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1496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1846.25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2488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1034.78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4146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1363.63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74.125.99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fra07s03.c.youtube.com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4221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187.84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4913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189.64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2461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136.63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 bwMode="auto">
          <a:xfrm>
            <a:off x="5176528" y="4149080"/>
            <a:ext cx="1133656" cy="216000"/>
          </a:xfrm>
          <a:prstGeom prst="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310184" y="2996952"/>
            <a:ext cx="3258832" cy="576064"/>
          </a:xfrm>
          <a:prstGeom prst="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310184" y="2035975"/>
            <a:ext cx="3258832" cy="360040"/>
          </a:xfrm>
          <a:prstGeom prst="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310184" y="5122892"/>
            <a:ext cx="3258832" cy="216024"/>
          </a:xfrm>
          <a:prstGeom prst="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310184" y="5911572"/>
            <a:ext cx="3258832" cy="216024"/>
          </a:xfrm>
          <a:prstGeom prst="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C:\Users\Pierdomenico Fiadino\Dropbox\Work\logos_icons\120px-Sert_-_dead_smile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696" y="4094455"/>
            <a:ext cx="325249" cy="3252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urved Connector 14"/>
          <p:cNvCxnSpPr>
            <a:stCxn id="9" idx="0"/>
            <a:endCxn id="10" idx="1"/>
          </p:cNvCxnSpPr>
          <p:nvPr/>
        </p:nvCxnSpPr>
        <p:spPr bwMode="auto">
          <a:xfrm rot="5400000" flipH="1" flipV="1">
            <a:off x="5594722" y="3433618"/>
            <a:ext cx="864096" cy="566828"/>
          </a:xfrm>
          <a:prstGeom prst="curvedConnector2">
            <a:avLst/>
          </a:prstGeom>
          <a:solidFill>
            <a:schemeClr val="accent1"/>
          </a:solidFill>
          <a:ln w="476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cxnSp>
        <p:nvCxnSpPr>
          <p:cNvPr id="16" name="Curved Connector 15"/>
          <p:cNvCxnSpPr>
            <a:endCxn id="11" idx="1"/>
          </p:cNvCxnSpPr>
          <p:nvPr/>
        </p:nvCxnSpPr>
        <p:spPr bwMode="auto">
          <a:xfrm rot="5400000" flipH="1" flipV="1">
            <a:off x="5060227" y="2899125"/>
            <a:ext cx="1933086" cy="566827"/>
          </a:xfrm>
          <a:prstGeom prst="curvedConnector2">
            <a:avLst/>
          </a:prstGeom>
          <a:solidFill>
            <a:schemeClr val="accent1"/>
          </a:solidFill>
          <a:ln w="476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cxnSp>
        <p:nvCxnSpPr>
          <p:cNvPr id="17" name="Curved Connector 16"/>
          <p:cNvCxnSpPr>
            <a:stCxn id="9" idx="2"/>
            <a:endCxn id="12" idx="1"/>
          </p:cNvCxnSpPr>
          <p:nvPr/>
        </p:nvCxnSpPr>
        <p:spPr bwMode="auto">
          <a:xfrm rot="16200000" flipH="1">
            <a:off x="5593858" y="4514578"/>
            <a:ext cx="865824" cy="566828"/>
          </a:xfrm>
          <a:prstGeom prst="curvedConnector2">
            <a:avLst/>
          </a:prstGeom>
          <a:solidFill>
            <a:schemeClr val="accent1"/>
          </a:solidFill>
          <a:ln w="476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cxnSp>
        <p:nvCxnSpPr>
          <p:cNvPr id="18" name="Curved Connector 17"/>
          <p:cNvCxnSpPr>
            <a:endCxn id="13" idx="1"/>
          </p:cNvCxnSpPr>
          <p:nvPr/>
        </p:nvCxnSpPr>
        <p:spPr bwMode="auto">
          <a:xfrm rot="16200000" flipH="1">
            <a:off x="5188173" y="4897573"/>
            <a:ext cx="1677194" cy="566827"/>
          </a:xfrm>
          <a:prstGeom prst="curvedConnector2">
            <a:avLst/>
          </a:prstGeom>
          <a:solidFill>
            <a:schemeClr val="accent1"/>
          </a:solidFill>
          <a:ln w="476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pic>
        <p:nvPicPr>
          <p:cNvPr id="19" name="Picture 4" descr="C:\Users\Pierdomenico Fiadino\Dropbox\Work\logos_icons\120px-Sert_-_dead_smile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75" y="4100818"/>
            <a:ext cx="325249" cy="3252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Pierdomenico Fiadino\Dropbox\Work\logos_icons\120px-Sert_-_dead_smile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952" y="4100818"/>
            <a:ext cx="325249" cy="3252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>
            <a:stCxn id="9" idx="3"/>
            <a:endCxn id="14" idx="1"/>
          </p:cNvCxnSpPr>
          <p:nvPr/>
        </p:nvCxnSpPr>
        <p:spPr bwMode="auto">
          <a:xfrm>
            <a:off x="6310184" y="4257080"/>
            <a:ext cx="378512" cy="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sp>
        <p:nvSpPr>
          <p:cNvPr id="22" name="Rectangle 21"/>
          <p:cNvSpPr/>
          <p:nvPr/>
        </p:nvSpPr>
        <p:spPr bwMode="auto">
          <a:xfrm>
            <a:off x="6279271" y="1625391"/>
            <a:ext cx="3351813" cy="467209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ular Callout 22"/>
          <p:cNvSpPr/>
          <p:nvPr/>
        </p:nvSpPr>
        <p:spPr bwMode="auto">
          <a:xfrm>
            <a:off x="372975" y="921027"/>
            <a:ext cx="1949367" cy="559903"/>
          </a:xfrm>
          <a:prstGeom prst="wedgeRoundRectCallout">
            <a:avLst>
              <a:gd name="adj1" fmla="val -20308"/>
              <a:gd name="adj2" fmla="val 110926"/>
              <a:gd name="adj3" fmla="val 16667"/>
            </a:avLst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de-AT" sz="14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Requestes served by different /24 subnets</a:t>
            </a: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2425415" y="914400"/>
            <a:ext cx="1949367" cy="566530"/>
          </a:xfrm>
          <a:prstGeom prst="wedgeRoundRectCallout">
            <a:avLst>
              <a:gd name="adj1" fmla="val -45267"/>
              <a:gd name="adj2" fmla="val 111062"/>
              <a:gd name="adj3" fmla="val 16667"/>
            </a:avLst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de-AT" sz="14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..which correspond to different data centers</a:t>
            </a:r>
          </a:p>
        </p:txBody>
      </p:sp>
      <p:sp>
        <p:nvSpPr>
          <p:cNvPr id="25" name="Right Arrow 24"/>
          <p:cNvSpPr/>
          <p:nvPr/>
        </p:nvSpPr>
        <p:spPr bwMode="auto">
          <a:xfrm>
            <a:off x="127283" y="2374852"/>
            <a:ext cx="288032" cy="285602"/>
          </a:xfrm>
          <a:prstGeom prst="rightArrow">
            <a:avLst/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de-AT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ight Arrow 25"/>
          <p:cNvSpPr/>
          <p:nvPr/>
        </p:nvSpPr>
        <p:spPr bwMode="auto">
          <a:xfrm>
            <a:off x="135969" y="5098989"/>
            <a:ext cx="288032" cy="285602"/>
          </a:xfrm>
          <a:prstGeom prst="rightArrow">
            <a:avLst/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de-AT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ight Arrow 26"/>
          <p:cNvSpPr/>
          <p:nvPr/>
        </p:nvSpPr>
        <p:spPr bwMode="auto">
          <a:xfrm>
            <a:off x="135969" y="4114278"/>
            <a:ext cx="288032" cy="285602"/>
          </a:xfrm>
          <a:prstGeom prst="rightArrow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de-AT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945458" y="952680"/>
            <a:ext cx="4636588" cy="621418"/>
          </a:xfrm>
          <a:prstGeom prst="roundRect">
            <a:avLst>
              <a:gd name="adj" fmla="val 30777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Youtube case</a:t>
            </a:r>
          </a:p>
          <a:p>
            <a:pPr lvl="0" algn="ctr"/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Measurements from a single vantage poing (fixed-line)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DD21DD7B-65F0-4E2F-A5CE-829CF8E2096B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16583928">
            <a:off x="4932839" y="3235601"/>
            <a:ext cx="1276311" cy="30777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flows shifted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15636218">
            <a:off x="4982700" y="5039717"/>
            <a:ext cx="1276311" cy="30777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flows shifted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48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2" accel="4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2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" grpId="0" animBg="1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of CDN policies and QoE degradation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208" y="1821947"/>
            <a:ext cx="3892322" cy="2928148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40" y="1962932"/>
            <a:ext cx="5616624" cy="270860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3" name="Rectangle 12"/>
          <p:cNvSpPr/>
          <p:nvPr/>
        </p:nvSpPr>
        <p:spPr bwMode="auto">
          <a:xfrm>
            <a:off x="593388" y="4775793"/>
            <a:ext cx="5148000" cy="457822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CDFs at peak hours</a:t>
            </a:r>
            <a:r>
              <a:rPr kumimoji="0" lang="de-AT" sz="1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(9pm – 11pm)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1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before and after change in cache selection policy</a:t>
            </a:r>
            <a:endParaRPr kumimoji="0" lang="de-AT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eft-Right Arrow 13"/>
          <p:cNvSpPr/>
          <p:nvPr/>
        </p:nvSpPr>
        <p:spPr bwMode="auto">
          <a:xfrm>
            <a:off x="1778456" y="2628325"/>
            <a:ext cx="720000" cy="216024"/>
          </a:xfrm>
          <a:prstGeom prst="leftRightArrow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318657" y="1505110"/>
            <a:ext cx="3422731" cy="457822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buFont typeface="Arial" panose="020B0604020202020204" pitchFamily="34" charset="0"/>
              <a:buChar char="•"/>
            </a:pPr>
            <a:r>
              <a:rPr lang="de-AT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de-A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AT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than70</a:t>
            </a:r>
            <a:r>
              <a:rPr lang="de-A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of flows at ~800Kbps</a:t>
            </a:r>
          </a:p>
          <a:p>
            <a:pPr marL="171450" indent="-171450" eaLnBrk="0" hangingPunct="0">
              <a:buFont typeface="Arial" panose="020B0604020202020204" pitchFamily="34" charset="0"/>
              <a:buChar char="•"/>
            </a:pPr>
            <a:r>
              <a:rPr lang="de-AT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de-A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AT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than 70</a:t>
            </a:r>
            <a:r>
              <a:rPr lang="de-A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of flows at ~</a:t>
            </a:r>
            <a:r>
              <a:rPr lang="de-AT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448Kbps</a:t>
            </a:r>
            <a:endParaRPr lang="de-AT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Curved Connector 15"/>
          <p:cNvCxnSpPr>
            <a:stCxn id="14" idx="1"/>
            <a:endCxn id="15" idx="1"/>
          </p:cNvCxnSpPr>
          <p:nvPr/>
        </p:nvCxnSpPr>
        <p:spPr bwMode="auto">
          <a:xfrm rot="5400000" flipH="1" flipV="1">
            <a:off x="1754401" y="2118076"/>
            <a:ext cx="948310" cy="180201"/>
          </a:xfrm>
          <a:prstGeom prst="curvedConnector2">
            <a:avLst/>
          </a:prstGeom>
          <a:solidFill>
            <a:schemeClr val="accent1"/>
          </a:solidFill>
          <a:ln w="50800" cap="flat" cmpd="sng" algn="ctr">
            <a:solidFill>
              <a:srgbClr val="3192C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sp>
        <p:nvSpPr>
          <p:cNvPr id="17" name="Rectangle 16"/>
          <p:cNvSpPr/>
          <p:nvPr/>
        </p:nvSpPr>
        <p:spPr bwMode="auto">
          <a:xfrm>
            <a:off x="6355562" y="4775793"/>
            <a:ext cx="3096344" cy="457822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1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Avg. Downlink Rate</a:t>
            </a:r>
            <a:r>
              <a:rPr kumimoji="0" lang="de-AT" sz="1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AT" sz="14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0" lang="de-AT" sz="1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AT" sz="1400" b="1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QoE</a:t>
            </a:r>
            <a:r>
              <a:rPr kumimoji="0" lang="de-AT" sz="1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(360p)</a:t>
            </a:r>
            <a:endParaRPr kumimoji="0" lang="de-AT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Up-Down Arrow 17"/>
          <p:cNvSpPr/>
          <p:nvPr/>
        </p:nvSpPr>
        <p:spPr bwMode="auto">
          <a:xfrm>
            <a:off x="6933280" y="2736405"/>
            <a:ext cx="233620" cy="612000"/>
          </a:xfrm>
          <a:prstGeom prst="upDownArrow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Left-Right Arrow 19"/>
          <p:cNvSpPr/>
          <p:nvPr/>
        </p:nvSpPr>
        <p:spPr bwMode="auto">
          <a:xfrm>
            <a:off x="7629928" y="3716859"/>
            <a:ext cx="720000" cy="216024"/>
          </a:xfrm>
          <a:prstGeom prst="leftRightArrow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Left-Right Arrow 20"/>
          <p:cNvSpPr/>
          <p:nvPr/>
        </p:nvSpPr>
        <p:spPr bwMode="auto">
          <a:xfrm>
            <a:off x="1776543" y="2628325"/>
            <a:ext cx="720000" cy="216024"/>
          </a:xfrm>
          <a:prstGeom prst="leftRightArrow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524696" y="1503797"/>
            <a:ext cx="2758076" cy="457822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de-AT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 = Mean Opinion Score</a:t>
            </a:r>
          </a:p>
          <a:p>
            <a:pPr algn="ctr" eaLnBrk="0" hangingPunct="0"/>
            <a:r>
              <a:rPr lang="de-AT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(1-month field trial, 40 users)</a:t>
            </a:r>
            <a:endParaRPr lang="de-AT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58040" y="1014045"/>
            <a:ext cx="9193866" cy="3715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Google‘s cache selection policies might be sub-optimal!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58040" y="5416770"/>
            <a:ext cx="9193866" cy="37150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of 1 QoE point (MOS from 4 to 3): </a:t>
            </a:r>
            <a:r>
              <a:rPr lang="de-AT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noticed and complained to customer care</a:t>
            </a:r>
            <a:endParaRPr lang="de-AT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58040" y="5876748"/>
            <a:ext cx="9193866" cy="37150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Throughput does not tell the whole story: </a:t>
            </a:r>
            <a:r>
              <a:rPr lang="de-AT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QoE KPIs have been studied (</a:t>
            </a:r>
            <a:r>
              <a:rPr lang="el-GR" sz="1600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de-AT" sz="1600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parameter)</a:t>
            </a:r>
            <a:endParaRPr lang="de-AT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8C1D4EC5-3AAB-42BC-9DF9-97115B99B741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76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2 -0.01666 L 0.5907 0.1592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9" y="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5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Internet-scale services characterization - summary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8" name="Rounded Rectangle 7"/>
          <p:cNvSpPr/>
          <p:nvPr/>
        </p:nvSpPr>
        <p:spPr>
          <a:xfrm>
            <a:off x="832757" y="3280362"/>
            <a:ext cx="8573709" cy="2081740"/>
          </a:xfrm>
          <a:prstGeom prst="roundRect">
            <a:avLst>
              <a:gd name="adj" fmla="val 13739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hosting infrastructure approaches (more details)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 on Internet Big Players (“who is hosting who”)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 flow characteristics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 anomalies inspected through Temporal Similarity Plots (TSPs)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 anomalies, characterization of two global outages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 traffic differences in cellular and fixed-line networks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 extended QoE study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WhatsApp reverse engineering of naming scheme (hybrid measurements)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WhatsApp traffic characteristics depending on terminals’ Operating Systems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02422" y="3280361"/>
            <a:ext cx="1759085" cy="2081741"/>
          </a:xfrm>
          <a:prstGeom prst="roundRect">
            <a:avLst>
              <a:gd name="adj" fmla="val 12255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other contributions (not shown)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4DE5BC5D-A233-4C1E-851C-021CDFBB1CE2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32757" y="1065218"/>
            <a:ext cx="8573709" cy="2081740"/>
          </a:xfrm>
          <a:prstGeom prst="roundRect">
            <a:avLst>
              <a:gd name="adj" fmla="val 13739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Extensive characterization of popular hosting infrastructures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 of heterogeneous data source (i.e., passive, active, </a:t>
            </a:r>
            <a:r>
              <a:rPr lang="en-US" sz="14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geoIP</a:t>
            </a: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etc.)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 for studying and visualizing temporal evolutions (TSP for CDNs)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Studies in operational networks (thousands/millions of users) and results with high statistical relevance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02422" y="1065217"/>
            <a:ext cx="1759085" cy="2081741"/>
          </a:xfrm>
          <a:prstGeom prst="roundRect">
            <a:avLst>
              <a:gd name="adj" fmla="val 11327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main</a:t>
            </a:r>
          </a:p>
          <a:p>
            <a:pPr algn="ctr"/>
            <a:r>
              <a:rPr lang="en-US" sz="14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98071" y="5494590"/>
            <a:ext cx="8508395" cy="604131"/>
          </a:xfrm>
          <a:prstGeom prst="roundRect">
            <a:avLst>
              <a:gd name="adj" fmla="val 13739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/>
            <a: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ITC 2013</a:t>
            </a: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B.P.A. </a:t>
            </a: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PAM </a:t>
            </a: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Poster </a:t>
            </a:r>
            <a:r>
              <a:rPr lang="en-US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</a:t>
            </a: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IWCM 2014, IWCM 2014,</a:t>
            </a:r>
            <a:r>
              <a:rPr lang="en-US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EuCNC 2014, CNSM 2014, IEEE </a:t>
            </a: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TNSM </a:t>
            </a: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2014, ACM </a:t>
            </a: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SIGCOMM 2014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Poster </a:t>
            </a:r>
            <a:r>
              <a:rPr lang="en-US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session, </a:t>
            </a:r>
            <a: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WD 2014</a:t>
            </a: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B.P.A. Runner </a:t>
            </a: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Up, </a:t>
            </a:r>
          </a:p>
          <a:p>
            <a:pPr lvl="3"/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TMA 2015, IFIP </a:t>
            </a: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Networking </a:t>
            </a: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2015, EuCNC 2015, IWCM 2015</a:t>
            </a:r>
            <a:endParaRPr lang="en-US" sz="12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02422" y="5494591"/>
            <a:ext cx="1759085" cy="604130"/>
          </a:xfrm>
          <a:prstGeom prst="roundRect">
            <a:avLst>
              <a:gd name="adj" fmla="val 22138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publications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4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14" name="Rounded Rectangle 13"/>
          <p:cNvSpPr/>
          <p:nvPr/>
        </p:nvSpPr>
        <p:spPr bwMode="auto">
          <a:xfrm>
            <a:off x="1949284" y="1638888"/>
            <a:ext cx="7596000" cy="147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Learn how</a:t>
            </a:r>
            <a:r>
              <a:rPr kumimoji="0" lang="de-AT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to track the Internet‘s „Big Players“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600" baseline="0" dirty="0" smtClean="0">
                <a:solidFill>
                  <a:schemeClr val="bg1"/>
                </a:solidFill>
                <a:latin typeface="Arial" charset="0"/>
              </a:rPr>
              <a:t>service</a:t>
            </a: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 differentiation in large-scale operational networks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(in a cyphered-Internet)</a:t>
            </a:r>
            <a:endParaRPr kumimoji="0" lang="de-AT" sz="1400" i="0" u="none" strike="noStrike" cap="none" normalizeH="0" baseline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350885" y="1637237"/>
            <a:ext cx="1476000" cy="147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Q</a:t>
            </a:r>
            <a:r>
              <a:rPr kumimoji="0" lang="de-AT" sz="3600" b="1" i="0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1964273" y="3202960"/>
            <a:ext cx="7596000" cy="147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Study their provisioning systems,</a:t>
            </a:r>
            <a:r>
              <a:rPr kumimoji="0" lang="de-AT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load balancing dynamics and flow characteristics</a:t>
            </a:r>
            <a:endParaRPr kumimoji="0" lang="de-AT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characterization of normal operations and anomalous behaviors</a:t>
            </a:r>
            <a:endParaRPr kumimoji="0" lang="de-AT" sz="1200" i="0" u="none" strike="noStrike" cap="none" normalizeH="0" baseline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365874" y="3201309"/>
            <a:ext cx="1476000" cy="147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Q</a:t>
            </a:r>
            <a:r>
              <a:rPr lang="de-AT" sz="3600" b="1" baseline="-25000" dirty="0">
                <a:solidFill>
                  <a:schemeClr val="bg1"/>
                </a:solidFill>
                <a:latin typeface="Arial" charset="0"/>
              </a:rPr>
              <a:t>2</a:t>
            </a:r>
            <a:endParaRPr kumimoji="0" lang="de-AT" sz="36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1964273" y="4755669"/>
            <a:ext cx="7596000" cy="1476000"/>
          </a:xfrm>
          <a:prstGeom prst="round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Design algorithms for automatic detection and diagnosis of network anomalies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devise a more structured approach that facilitates the troubleshooting</a:t>
            </a:r>
            <a:endParaRPr lang="de-AT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65874" y="4754018"/>
            <a:ext cx="1476000" cy="1476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Q</a:t>
            </a:r>
            <a:r>
              <a:rPr lang="de-AT" sz="3600" b="1" baseline="-25000" dirty="0">
                <a:solidFill>
                  <a:schemeClr val="bg1"/>
                </a:solidFill>
                <a:latin typeface="Arial" charset="0"/>
              </a:rPr>
              <a:t>3</a:t>
            </a:r>
            <a:endParaRPr kumimoji="0" lang="de-AT" sz="36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0863" y="1019106"/>
            <a:ext cx="917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contributions in the filed of Network Traffic Monitoring and Analysis (nTMA)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752AF318-613F-4A28-A1CB-A8E98F52D5D4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46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Diagnosis framework at a glimpse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68085" y="1029998"/>
            <a:ext cx="1498398" cy="3464817"/>
          </a:xfrm>
          <a:prstGeom prst="round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203495" y="1050412"/>
            <a:ext cx="1762459" cy="3444402"/>
          </a:xfrm>
          <a:prstGeom prst="round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287463" y="1050412"/>
            <a:ext cx="1741294" cy="3444402"/>
          </a:xfrm>
          <a:prstGeom prst="round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349226" y="1050413"/>
            <a:ext cx="1547367" cy="3479273"/>
          </a:xfrm>
          <a:prstGeom prst="round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64238" y="1158323"/>
            <a:ext cx="1347931" cy="893742"/>
          </a:xfrm>
          <a:prstGeom prst="rect">
            <a:avLst/>
          </a:prstGeom>
          <a:solidFill>
            <a:srgbClr val="3192C1"/>
          </a:solidFill>
          <a:ln w="317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35558" y="1233985"/>
            <a:ext cx="1347931" cy="893742"/>
          </a:xfrm>
          <a:prstGeom prst="rect">
            <a:avLst/>
          </a:prstGeom>
          <a:solidFill>
            <a:srgbClr val="3192C1"/>
          </a:solidFill>
          <a:ln w="317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06878" y="1309646"/>
            <a:ext cx="1347931" cy="893742"/>
          </a:xfrm>
          <a:prstGeom prst="rect">
            <a:avLst/>
          </a:prstGeom>
          <a:solidFill>
            <a:srgbClr val="3192C1"/>
          </a:solidFill>
          <a:ln w="317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Symptomatic Signal Extraction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72085" y="2274887"/>
            <a:ext cx="1347931" cy="893742"/>
          </a:xfrm>
          <a:prstGeom prst="rect">
            <a:avLst/>
          </a:prstGeom>
          <a:solidFill>
            <a:srgbClr val="3192C1"/>
          </a:solidFill>
          <a:ln w="317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43405" y="2350549"/>
            <a:ext cx="1347931" cy="893742"/>
          </a:xfrm>
          <a:prstGeom prst="rect">
            <a:avLst/>
          </a:prstGeom>
          <a:solidFill>
            <a:srgbClr val="3192C1"/>
          </a:solidFill>
          <a:ln w="317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514725" y="2426210"/>
            <a:ext cx="1347931" cy="893742"/>
          </a:xfrm>
          <a:prstGeom prst="rect">
            <a:avLst/>
          </a:prstGeom>
          <a:solidFill>
            <a:srgbClr val="3192C1"/>
          </a:solidFill>
          <a:ln w="317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Diagnostic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Signal Extraction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43548" y="1130898"/>
            <a:ext cx="1347931" cy="893742"/>
          </a:xfrm>
          <a:prstGeom prst="rect">
            <a:avLst/>
          </a:prstGeom>
          <a:solidFill>
            <a:srgbClr val="3192C1"/>
          </a:solidFill>
          <a:ln w="317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514868" y="1206560"/>
            <a:ext cx="1347931" cy="893742"/>
          </a:xfrm>
          <a:prstGeom prst="rect">
            <a:avLst/>
          </a:prstGeom>
          <a:solidFill>
            <a:srgbClr val="3192C1"/>
          </a:solidFill>
          <a:ln w="317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86188" y="1282221"/>
            <a:ext cx="1347931" cy="893742"/>
          </a:xfrm>
          <a:prstGeom prst="rect">
            <a:avLst/>
          </a:prstGeom>
          <a:solidFill>
            <a:srgbClr val="3192C1"/>
          </a:solidFill>
          <a:ln w="317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Change Detection Module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43548" y="2274887"/>
            <a:ext cx="1347931" cy="893742"/>
          </a:xfrm>
          <a:prstGeom prst="rect">
            <a:avLst/>
          </a:prstGeom>
          <a:solidFill>
            <a:srgbClr val="3192C1"/>
          </a:solidFill>
          <a:ln w="317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14868" y="2350549"/>
            <a:ext cx="1347931" cy="893742"/>
          </a:xfrm>
          <a:prstGeom prst="rect">
            <a:avLst/>
          </a:prstGeom>
          <a:solidFill>
            <a:srgbClr val="3192C1"/>
          </a:solidFill>
          <a:ln w="317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86188" y="2426210"/>
            <a:ext cx="1347931" cy="893742"/>
          </a:xfrm>
          <a:prstGeom prst="rect">
            <a:avLst/>
          </a:prstGeom>
          <a:solidFill>
            <a:srgbClr val="3192C1"/>
          </a:solidFill>
          <a:ln w="317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Change Detection Module</a:t>
            </a:r>
          </a:p>
        </p:txBody>
      </p:sp>
      <p:sp>
        <p:nvSpPr>
          <p:cNvPr id="26" name="Folded Corner 25"/>
          <p:cNvSpPr/>
          <p:nvPr/>
        </p:nvSpPr>
        <p:spPr>
          <a:xfrm>
            <a:off x="638333" y="1342749"/>
            <a:ext cx="1149884" cy="1833453"/>
          </a:xfrm>
          <a:prstGeom prst="foldedCorner">
            <a:avLst>
              <a:gd name="adj" fmla="val 32294"/>
            </a:avLst>
          </a:prstGeom>
          <a:solidFill>
            <a:schemeClr val="tx1">
              <a:lumMod val="50000"/>
              <a:lumOff val="50000"/>
            </a:schemeClr>
          </a:solidFill>
          <a:ln w="539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Traces</a:t>
            </a:r>
          </a:p>
          <a:p>
            <a:pPr algn="ctr"/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(traffic features)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780528" y="1620882"/>
            <a:ext cx="612000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811578" y="1507040"/>
            <a:ext cx="640196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811578" y="1710242"/>
            <a:ext cx="640196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811578" y="1912658"/>
            <a:ext cx="640196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821632" y="2604959"/>
            <a:ext cx="640196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821632" y="2808161"/>
            <a:ext cx="640196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821632" y="3010577"/>
            <a:ext cx="640196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537792" y="1342749"/>
            <a:ext cx="1253160" cy="1833453"/>
          </a:xfrm>
          <a:prstGeom prst="rect">
            <a:avLst/>
          </a:prstGeom>
          <a:solidFill>
            <a:srgbClr val="2892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Diagnosis Module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95892" y="1484434"/>
            <a:ext cx="767778" cy="765696"/>
            <a:chOff x="1570428" y="10225124"/>
            <a:chExt cx="1027178" cy="997943"/>
          </a:xfrm>
          <a:effectLst/>
        </p:grpSpPr>
        <p:sp>
          <p:nvSpPr>
            <p:cNvPr id="36" name="Oval 35"/>
            <p:cNvSpPr/>
            <p:nvPr/>
          </p:nvSpPr>
          <p:spPr bwMode="auto">
            <a:xfrm>
              <a:off x="2491912" y="10743922"/>
              <a:ext cx="105694" cy="16934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1570428" y="10735389"/>
              <a:ext cx="105694" cy="16934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1688085" y="10434124"/>
              <a:ext cx="789069" cy="788943"/>
            </a:xfrm>
            <a:prstGeom prst="ellipse">
              <a:avLst/>
            </a:prstGeom>
            <a:solidFill>
              <a:srgbClr val="3192C1"/>
            </a:solidFill>
            <a:ln w="3175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1737296" y="10529016"/>
              <a:ext cx="350130" cy="352176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2080801" y="10529016"/>
              <a:ext cx="350130" cy="352176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630440" y="10679423"/>
              <a:ext cx="67540" cy="2812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064024" y="10268198"/>
              <a:ext cx="33553" cy="1892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2037600" y="10225124"/>
              <a:ext cx="86400" cy="10116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Block Arc 43"/>
            <p:cNvSpPr/>
            <p:nvPr/>
          </p:nvSpPr>
          <p:spPr bwMode="auto">
            <a:xfrm rot="10800000">
              <a:off x="1866579" y="10770786"/>
              <a:ext cx="439300" cy="368173"/>
            </a:xfrm>
            <a:prstGeom prst="blockArc">
              <a:avLst>
                <a:gd name="adj1" fmla="val 10773127"/>
                <a:gd name="adj2" fmla="val 21589465"/>
                <a:gd name="adj3" fmla="val 18674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1764633" y="10554129"/>
              <a:ext cx="292954" cy="301949"/>
            </a:xfrm>
            <a:prstGeom prst="ellipse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2112799" y="10558767"/>
              <a:ext cx="292954" cy="301949"/>
            </a:xfrm>
            <a:prstGeom prst="ellipse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1856437" y="10644582"/>
              <a:ext cx="111847" cy="11985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2204688" y="10644582"/>
              <a:ext cx="111847" cy="11985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2469733" y="10683147"/>
              <a:ext cx="67540" cy="2812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0" name="Straight Arrow Connector 49"/>
          <p:cNvCxnSpPr/>
          <p:nvPr/>
        </p:nvCxnSpPr>
        <p:spPr>
          <a:xfrm>
            <a:off x="5896782" y="1519981"/>
            <a:ext cx="640196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5896782" y="1723182"/>
            <a:ext cx="640196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896782" y="1925598"/>
            <a:ext cx="640196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894136" y="2617900"/>
            <a:ext cx="640196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894136" y="2821101"/>
            <a:ext cx="640196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894136" y="3023517"/>
            <a:ext cx="640196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780528" y="2747957"/>
            <a:ext cx="612000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8581608" y="1353454"/>
            <a:ext cx="540460" cy="636902"/>
            <a:chOff x="26676613" y="12219005"/>
            <a:chExt cx="1092929" cy="1267820"/>
          </a:xfrm>
        </p:grpSpPr>
        <p:sp>
          <p:nvSpPr>
            <p:cNvPr id="58" name="Folded Corner 57"/>
            <p:cNvSpPr/>
            <p:nvPr/>
          </p:nvSpPr>
          <p:spPr>
            <a:xfrm>
              <a:off x="26676613" y="12219005"/>
              <a:ext cx="586044" cy="746363"/>
            </a:xfrm>
            <a:prstGeom prst="foldedCorner">
              <a:avLst>
                <a:gd name="adj" fmla="val 32294"/>
              </a:avLst>
            </a:prstGeom>
            <a:solidFill>
              <a:srgbClr val="3192C1"/>
            </a:solidFill>
            <a:ln w="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Symptom     </a:t>
              </a:r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query_cnt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manufacture</a:t>
              </a: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</a:t>
              </a:r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operative_sys</a:t>
              </a:r>
              <a:endParaRPr lang="en-US" sz="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FQDN</a:t>
              </a:r>
            </a:p>
            <a:p>
              <a:endParaRPr lang="en-US" sz="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Granularity   30 minutes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Warning_start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Alarm_start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alarm_end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 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Warning_end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2015-02-14</a:t>
              </a:r>
            </a:p>
          </p:txBody>
        </p:sp>
        <p:sp>
          <p:nvSpPr>
            <p:cNvPr id="59" name="Folded Corner 58"/>
            <p:cNvSpPr/>
            <p:nvPr/>
          </p:nvSpPr>
          <p:spPr>
            <a:xfrm>
              <a:off x="26803335" y="12349369"/>
              <a:ext cx="586044" cy="746363"/>
            </a:xfrm>
            <a:prstGeom prst="foldedCorner">
              <a:avLst>
                <a:gd name="adj" fmla="val 32294"/>
              </a:avLst>
            </a:prstGeom>
            <a:solidFill>
              <a:srgbClr val="3192C1"/>
            </a:solidFill>
            <a:ln w="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Symptom     </a:t>
              </a:r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query_cnt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manufacture</a:t>
              </a: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</a:t>
              </a:r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operative_sys</a:t>
              </a:r>
              <a:endParaRPr lang="en-US" sz="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FQDN</a:t>
              </a:r>
            </a:p>
            <a:p>
              <a:endParaRPr lang="en-US" sz="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Granularity   30 minutes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Warning_start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Alarm_start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alarm_end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 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Warning_end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2015-02-14</a:t>
              </a:r>
            </a:p>
          </p:txBody>
        </p:sp>
        <p:sp>
          <p:nvSpPr>
            <p:cNvPr id="60" name="Folded Corner 59"/>
            <p:cNvSpPr/>
            <p:nvPr/>
          </p:nvSpPr>
          <p:spPr>
            <a:xfrm>
              <a:off x="26930056" y="12479734"/>
              <a:ext cx="586044" cy="746363"/>
            </a:xfrm>
            <a:prstGeom prst="foldedCorner">
              <a:avLst>
                <a:gd name="adj" fmla="val 32294"/>
              </a:avLst>
            </a:prstGeom>
            <a:solidFill>
              <a:srgbClr val="3192C1"/>
            </a:solidFill>
            <a:ln w="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Symptom     </a:t>
              </a:r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query_cnt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manufacture</a:t>
              </a: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</a:t>
              </a:r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operative_sys</a:t>
              </a:r>
              <a:endParaRPr lang="en-US" sz="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FQDN</a:t>
              </a:r>
            </a:p>
            <a:p>
              <a:endParaRPr lang="en-US" sz="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Granularity   30 minutes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Warning_start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Alarm_start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alarm_end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 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Warning_end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2015-02-14</a:t>
              </a:r>
            </a:p>
          </p:txBody>
        </p:sp>
        <p:sp>
          <p:nvSpPr>
            <p:cNvPr id="61" name="Folded Corner 60"/>
            <p:cNvSpPr/>
            <p:nvPr/>
          </p:nvSpPr>
          <p:spPr>
            <a:xfrm>
              <a:off x="27056777" y="12610098"/>
              <a:ext cx="586044" cy="746363"/>
            </a:xfrm>
            <a:prstGeom prst="foldedCorner">
              <a:avLst>
                <a:gd name="adj" fmla="val 32294"/>
              </a:avLst>
            </a:prstGeom>
            <a:solidFill>
              <a:srgbClr val="3192C1"/>
            </a:solidFill>
            <a:ln w="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Symptom     </a:t>
              </a:r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query_cnt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manufacture</a:t>
              </a: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</a:t>
              </a:r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operative_sys</a:t>
              </a:r>
              <a:endParaRPr lang="en-US" sz="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FQDN</a:t>
              </a:r>
            </a:p>
            <a:p>
              <a:endParaRPr lang="en-US" sz="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Granularity   30 minutes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Warning_start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Alarm_start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alarm_end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 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Warning_end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2015-02-14</a:t>
              </a:r>
            </a:p>
          </p:txBody>
        </p:sp>
        <p:sp>
          <p:nvSpPr>
            <p:cNvPr id="62" name="Folded Corner 61"/>
            <p:cNvSpPr/>
            <p:nvPr/>
          </p:nvSpPr>
          <p:spPr>
            <a:xfrm>
              <a:off x="27183498" y="12740462"/>
              <a:ext cx="586044" cy="746363"/>
            </a:xfrm>
            <a:prstGeom prst="foldedCorner">
              <a:avLst>
                <a:gd name="adj" fmla="val 32294"/>
              </a:avLst>
            </a:prstGeom>
            <a:solidFill>
              <a:srgbClr val="3192C1"/>
            </a:solidFill>
            <a:ln w="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Symptom     </a:t>
              </a:r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query_cnt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manufacture</a:t>
              </a: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</a:t>
              </a:r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operative_sys</a:t>
              </a:r>
              <a:endParaRPr lang="en-US" sz="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FQDN</a:t>
              </a:r>
            </a:p>
            <a:p>
              <a:endParaRPr lang="en-US" sz="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Granularity   30 minutes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Warning_start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Alarm_start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alarm_end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 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Warning_end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2015-02-14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065125" y="1775327"/>
            <a:ext cx="755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b="1" dirty="0">
                <a:solidFill>
                  <a:srgbClr val="28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Reports</a:t>
            </a:r>
          </a:p>
        </p:txBody>
      </p:sp>
      <p:sp>
        <p:nvSpPr>
          <p:cNvPr id="64" name="Oval Callout 63"/>
          <p:cNvSpPr/>
          <p:nvPr/>
        </p:nvSpPr>
        <p:spPr>
          <a:xfrm>
            <a:off x="7998537" y="1130899"/>
            <a:ext cx="1299492" cy="1369209"/>
          </a:xfrm>
          <a:prstGeom prst="wedgeEllipseCallout">
            <a:avLst>
              <a:gd name="adj1" fmla="val -60040"/>
              <a:gd name="adj2" fmla="val 40887"/>
            </a:avLst>
          </a:prstGeom>
          <a:noFill/>
          <a:ln w="66675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534519" y="3562909"/>
            <a:ext cx="1361877" cy="856844"/>
          </a:xfrm>
          <a:prstGeom prst="roundRect">
            <a:avLst>
              <a:gd name="adj" fmla="val 2378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passively collected</a:t>
            </a:r>
          </a:p>
          <a:p>
            <a:pPr algn="ctr"/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(e.g., from a mobile network core)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2260657" y="3559267"/>
            <a:ext cx="1668573" cy="872233"/>
          </a:xfrm>
          <a:prstGeom prst="roundRect">
            <a:avLst>
              <a:gd name="adj" fmla="val 3052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content of </a:t>
            </a:r>
            <a:r>
              <a:rPr lang="de-A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diagnostic-symptomatic</a:t>
            </a:r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traffic features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4349756" y="3559267"/>
            <a:ext cx="1630033" cy="872233"/>
          </a:xfrm>
          <a:prstGeom prst="roundRect">
            <a:avLst>
              <a:gd name="adj" fmla="val 3052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probability distribution-based algorithm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402327" y="3559267"/>
            <a:ext cx="1426004" cy="905132"/>
          </a:xfrm>
          <a:prstGeom prst="roundRect">
            <a:avLst>
              <a:gd name="adj" fmla="val 2378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management, classification, correlation</a:t>
            </a:r>
            <a:endParaRPr lang="de-AT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971073" y="2579909"/>
            <a:ext cx="1426004" cy="905132"/>
          </a:xfrm>
          <a:prstGeom prst="roundRect">
            <a:avLst>
              <a:gd name="adj" fmla="val 2378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support in troubleshooting of anomalous events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468086" y="1011710"/>
            <a:ext cx="1607388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2073744" y="988471"/>
            <a:ext cx="1911409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3982135" y="1011710"/>
            <a:ext cx="2046623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013772" y="1022502"/>
            <a:ext cx="3504877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grpSp>
        <p:nvGrpSpPr>
          <p:cNvPr id="7" name="Group 6"/>
          <p:cNvGrpSpPr/>
          <p:nvPr/>
        </p:nvGrpSpPr>
        <p:grpSpPr>
          <a:xfrm>
            <a:off x="540665" y="4714103"/>
            <a:ext cx="4284000" cy="1425006"/>
            <a:chOff x="468084" y="4723017"/>
            <a:chExt cx="3778389" cy="1425006"/>
          </a:xfrm>
        </p:grpSpPr>
        <p:sp>
          <p:nvSpPr>
            <p:cNvPr id="71" name="Rounded Rectangle 70"/>
            <p:cNvSpPr/>
            <p:nvPr/>
          </p:nvSpPr>
          <p:spPr>
            <a:xfrm>
              <a:off x="468085" y="4723017"/>
              <a:ext cx="3721931" cy="1425006"/>
            </a:xfrm>
            <a:prstGeom prst="roundRect">
              <a:avLst/>
            </a:prstGeom>
            <a:noFill/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/>
              <a:endParaRPr lang="de-AT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468084" y="4746256"/>
              <a:ext cx="892629" cy="1401767"/>
            </a:xfrm>
            <a:prstGeom prst="roundRect">
              <a:avLst/>
            </a:prstGeom>
            <a:solidFill>
              <a:srgbClr val="E0EFF6"/>
            </a:solidFill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200" b="1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de-AT" sz="12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ey idea</a:t>
              </a:r>
            </a:p>
            <a:p>
              <a:pPr algn="ctr"/>
              <a:r>
                <a:rPr lang="de-AT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Oval 1"/>
            <p:cNvSpPr/>
            <p:nvPr/>
          </p:nvSpPr>
          <p:spPr>
            <a:xfrm>
              <a:off x="1563109" y="5231282"/>
              <a:ext cx="108000" cy="108000"/>
            </a:xfrm>
            <a:prstGeom prst="ellipse">
              <a:avLst/>
            </a:prstGeom>
            <a:solidFill>
              <a:srgbClr val="E0E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681347" y="5072165"/>
              <a:ext cx="256512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symptomatic signals</a:t>
              </a:r>
            </a:p>
            <a:p>
              <a:r>
                <a:rPr lang="de-AT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de-AT" sz="12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otify presence of anomalous state</a:t>
              </a:r>
              <a:endParaRPr lang="de-AT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90290" y="5540338"/>
              <a:ext cx="223971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diagnostic signals</a:t>
              </a:r>
            </a:p>
            <a:p>
              <a:r>
                <a:rPr lang="de-AT" sz="12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provide context for diagnosis</a:t>
              </a:r>
              <a:endParaRPr lang="de-AT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1573347" y="5688223"/>
              <a:ext cx="108000" cy="108000"/>
            </a:xfrm>
            <a:prstGeom prst="ellipse">
              <a:avLst/>
            </a:prstGeom>
            <a:solidFill>
              <a:srgbClr val="E0E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479499" y="4785991"/>
              <a:ext cx="20409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16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distinguish between:</a:t>
              </a:r>
              <a:endParaRPr lang="de-AT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98978" y="4724142"/>
            <a:ext cx="4284001" cy="620666"/>
            <a:chOff x="5098978" y="4724142"/>
            <a:chExt cx="4284001" cy="620666"/>
          </a:xfrm>
        </p:grpSpPr>
        <p:sp>
          <p:nvSpPr>
            <p:cNvPr id="90" name="Rounded Rectangle 89"/>
            <p:cNvSpPr/>
            <p:nvPr/>
          </p:nvSpPr>
          <p:spPr>
            <a:xfrm>
              <a:off x="5098979" y="4724142"/>
              <a:ext cx="4284000" cy="619200"/>
            </a:xfrm>
            <a:prstGeom prst="roundRect">
              <a:avLst/>
            </a:prstGeom>
            <a:noFill/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/>
              <a:endParaRPr lang="de-AT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5098978" y="4725608"/>
              <a:ext cx="961179" cy="619200"/>
            </a:xfrm>
            <a:prstGeom prst="roundRect">
              <a:avLst/>
            </a:prstGeom>
            <a:solidFill>
              <a:srgbClr val="E0EFF6"/>
            </a:solidFill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200" b="1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de-AT" sz="12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ey idea</a:t>
              </a:r>
            </a:p>
            <a:p>
              <a:pPr algn="ctr"/>
              <a:r>
                <a:rPr lang="de-AT" b="1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081929" y="4757597"/>
              <a:ext cx="29624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6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observe significant changes in multiple traffic features</a:t>
              </a:r>
              <a:endParaRPr lang="de-AT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85226" y="5495915"/>
            <a:ext cx="4284001" cy="622098"/>
            <a:chOff x="5085226" y="5495915"/>
            <a:chExt cx="4284001" cy="622098"/>
          </a:xfrm>
        </p:grpSpPr>
        <p:sp>
          <p:nvSpPr>
            <p:cNvPr id="101" name="Rounded Rectangle 100"/>
            <p:cNvSpPr/>
            <p:nvPr/>
          </p:nvSpPr>
          <p:spPr>
            <a:xfrm>
              <a:off x="5085227" y="5495915"/>
              <a:ext cx="4284000" cy="619200"/>
            </a:xfrm>
            <a:prstGeom prst="roundRect">
              <a:avLst/>
            </a:prstGeom>
            <a:noFill/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/>
              <a:endParaRPr lang="de-AT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5085226" y="5498813"/>
              <a:ext cx="961179" cy="619200"/>
            </a:xfrm>
            <a:prstGeom prst="roundRect">
              <a:avLst/>
            </a:prstGeom>
            <a:solidFill>
              <a:srgbClr val="E0EFF6"/>
            </a:solidFill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200" b="1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de-AT" sz="12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ey idea</a:t>
              </a:r>
            </a:p>
            <a:p>
              <a:pPr algn="ctr"/>
              <a:r>
                <a:rPr lang="de-AT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068177" y="5519916"/>
              <a:ext cx="29624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6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keep status of changes, classify and coordinate </a:t>
              </a:r>
              <a:endParaRPr lang="de-AT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6" name="Rounded Rectangle 8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318E2283-7824-4B09-99FA-FCC5F71D9CEA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53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1" animBg="1"/>
      <p:bldP spid="73" grpId="0" animBg="1"/>
      <p:bldP spid="74" grpId="0" animBg="1"/>
      <p:bldP spid="7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/>
          <p:cNvSpPr/>
          <p:nvPr/>
        </p:nvSpPr>
        <p:spPr>
          <a:xfrm>
            <a:off x="415706" y="972771"/>
            <a:ext cx="3707836" cy="1431555"/>
          </a:xfrm>
          <a:prstGeom prst="roundRect">
            <a:avLst>
              <a:gd name="adj" fmla="val 17426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Stage #1: Signal Extraction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2327" y="801189"/>
            <a:ext cx="970313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grpSp>
        <p:nvGrpSpPr>
          <p:cNvPr id="11" name="Group 10"/>
          <p:cNvGrpSpPr>
            <a:grpSpLocks/>
          </p:cNvGrpSpPr>
          <p:nvPr/>
        </p:nvGrpSpPr>
        <p:grpSpPr>
          <a:xfrm>
            <a:off x="679257" y="1119303"/>
            <a:ext cx="3235524" cy="1097823"/>
            <a:chOff x="1979739" y="26283305"/>
            <a:chExt cx="3727200" cy="1357300"/>
          </a:xfrm>
        </p:grpSpPr>
        <p:grpSp>
          <p:nvGrpSpPr>
            <p:cNvPr id="12" name="Group 11"/>
            <p:cNvGrpSpPr/>
            <p:nvPr/>
          </p:nvGrpSpPr>
          <p:grpSpPr>
            <a:xfrm>
              <a:off x="2893392" y="26300310"/>
              <a:ext cx="789073" cy="647982"/>
              <a:chOff x="13899083" y="10442278"/>
              <a:chExt cx="3185120" cy="2105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897546" y="26992623"/>
              <a:ext cx="789073" cy="647982"/>
              <a:chOff x="13899083" y="10442278"/>
              <a:chExt cx="3185120" cy="2105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3994130" y="26283305"/>
              <a:ext cx="789073" cy="647982"/>
              <a:chOff x="13899083" y="10442278"/>
              <a:chExt cx="3185120" cy="2105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994130" y="26992623"/>
              <a:ext cx="789073" cy="647982"/>
              <a:chOff x="13899083" y="10442278"/>
              <a:chExt cx="3185120" cy="2105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Folded Corner 15"/>
            <p:cNvSpPr/>
            <p:nvPr/>
          </p:nvSpPr>
          <p:spPr>
            <a:xfrm>
              <a:off x="1979739" y="26414661"/>
              <a:ext cx="608722" cy="1136813"/>
            </a:xfrm>
            <a:prstGeom prst="foldedCorner">
              <a:avLst>
                <a:gd name="adj" fmla="val 32294"/>
              </a:avLst>
            </a:prstGeom>
            <a:solidFill>
              <a:schemeClr val="bg1">
                <a:lumMod val="75000"/>
              </a:schemeClr>
            </a:solidFill>
            <a:ln w="539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2555625" y="26587114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682550" y="26516528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682550" y="26642521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3682550" y="26768027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3687874" y="27197280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687874" y="27323274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687874" y="27448780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5102774" y="26414660"/>
              <a:ext cx="604165" cy="11368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4785403" y="26524551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785403" y="26650545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785403" y="26776050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790724" y="27205305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4790724" y="27331299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4790724" y="27456804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2555625" y="27285945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ounded Rectangle 59"/>
          <p:cNvSpPr/>
          <p:nvPr/>
        </p:nvSpPr>
        <p:spPr>
          <a:xfrm>
            <a:off x="4392970" y="972807"/>
            <a:ext cx="5076673" cy="1425006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15707" y="2742111"/>
            <a:ext cx="9053936" cy="390135"/>
          </a:xfrm>
          <a:prstGeom prst="roundRect">
            <a:avLst>
              <a:gd name="adj" fmla="val 38329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Symptomatic Signals</a:t>
            </a:r>
          </a:p>
        </p:txBody>
      </p:sp>
      <p:sp>
        <p:nvSpPr>
          <p:cNvPr id="62" name="Oval 61"/>
          <p:cNvSpPr/>
          <p:nvPr/>
        </p:nvSpPr>
        <p:spPr>
          <a:xfrm>
            <a:off x="5965695" y="1191869"/>
            <a:ext cx="128104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4" name="TextBox 63"/>
          <p:cNvSpPr txBox="1"/>
          <p:nvPr/>
        </p:nvSpPr>
        <p:spPr>
          <a:xfrm>
            <a:off x="6094286" y="1037794"/>
            <a:ext cx="33753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7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de-AT" sz="17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escribe statistical content of traffic features 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(e.g., distributions)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5965695" y="1812856"/>
            <a:ext cx="128104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7" name="TextBox 66"/>
          <p:cNvSpPr txBox="1"/>
          <p:nvPr/>
        </p:nvSpPr>
        <p:spPr>
          <a:xfrm>
            <a:off x="6094287" y="1675668"/>
            <a:ext cx="33753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7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experimented with DNS tickets and video flows monitoring</a:t>
            </a:r>
            <a:endParaRPr lang="de-AT" sz="17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15707" y="2697886"/>
            <a:ext cx="9053936" cy="1580494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4423690" y="1010185"/>
            <a:ext cx="1418532" cy="1344092"/>
          </a:xfrm>
          <a:prstGeom prst="roundRect">
            <a:avLst>
              <a:gd name="adj" fmla="val 15977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Signals</a:t>
            </a:r>
          </a:p>
        </p:txBody>
      </p:sp>
      <p:sp>
        <p:nvSpPr>
          <p:cNvPr id="77" name="Oval 76"/>
          <p:cNvSpPr/>
          <p:nvPr/>
        </p:nvSpPr>
        <p:spPr>
          <a:xfrm>
            <a:off x="-1018359" y="3387142"/>
            <a:ext cx="128104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8" name="Oval 77"/>
          <p:cNvSpPr/>
          <p:nvPr/>
        </p:nvSpPr>
        <p:spPr>
          <a:xfrm>
            <a:off x="-1020014" y="3915322"/>
            <a:ext cx="128104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9" name="Rounded Rectangle 78"/>
          <p:cNvSpPr/>
          <p:nvPr/>
        </p:nvSpPr>
        <p:spPr>
          <a:xfrm>
            <a:off x="413237" y="4621989"/>
            <a:ext cx="9053936" cy="390135"/>
          </a:xfrm>
          <a:prstGeom prst="roundRect">
            <a:avLst>
              <a:gd name="adj" fmla="val 38329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 Signals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413237" y="4577764"/>
            <a:ext cx="9053936" cy="1580494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-1020829" y="5267020"/>
            <a:ext cx="128104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4" name="Oval 83"/>
          <p:cNvSpPr/>
          <p:nvPr/>
        </p:nvSpPr>
        <p:spPr>
          <a:xfrm>
            <a:off x="-1022484" y="5795200"/>
            <a:ext cx="128104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3" name="Rounded Rectangle 62"/>
          <p:cNvSpPr/>
          <p:nvPr/>
        </p:nvSpPr>
        <p:spPr>
          <a:xfrm>
            <a:off x="2752554" y="3594208"/>
            <a:ext cx="4949818" cy="538879"/>
          </a:xfrm>
          <a:prstGeom prst="roundRect">
            <a:avLst>
              <a:gd name="adj" fmla="val 15977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de-AT" sz="12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QoE-related</a:t>
            </a:r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2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anomalies</a:t>
            </a:r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(e.g., YouTube/Google)</a:t>
            </a:r>
          </a:p>
          <a:p>
            <a:pPr lvl="2"/>
            <a:r>
              <a:rPr lang="de-AT" sz="12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AT" sz="12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degradation</a:t>
            </a:r>
            <a:r>
              <a:rPr lang="de-AT" sz="12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2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AT" sz="12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2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QoE-related</a:t>
            </a:r>
            <a:r>
              <a:rPr lang="de-AT" sz="12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KPIs)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04530" y="3165718"/>
            <a:ext cx="8676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statistics that indicate the presence of anomalies (when they change)</a:t>
            </a:r>
            <a:endParaRPr lang="de-AT" sz="105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26356" y="5036466"/>
            <a:ext cx="8676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 change does not indicate presence of anomalies, but support troubleshooting</a:t>
            </a:r>
            <a:endParaRPr lang="de-AT" sz="105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2752553" y="5503287"/>
            <a:ext cx="4949819" cy="538879"/>
          </a:xfrm>
          <a:prstGeom prst="roundRect">
            <a:avLst>
              <a:gd name="adj" fmla="val 15977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de-AT" sz="1200" b="1" dirty="0" err="1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QoE-related</a:t>
            </a:r>
            <a:r>
              <a:rPr lang="de-AT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200" b="1" dirty="0" err="1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anomalies</a:t>
            </a:r>
            <a:r>
              <a:rPr lang="de-AT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(e.g., YouTube/Google)</a:t>
            </a:r>
          </a:p>
          <a:p>
            <a:pPr lvl="2"/>
            <a:r>
              <a:rPr lang="de-AT" sz="12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(CDN </a:t>
            </a:r>
            <a:r>
              <a:rPr lang="de-AT" sz="12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settings</a:t>
            </a:r>
            <a:r>
              <a:rPr lang="de-AT" sz="12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AT" sz="12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de-AT" sz="12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IPs, RTT, etc.)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70CE77FC-C9FF-46E9-B3E4-6AFB7C29B1AD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2307365" y="3588383"/>
            <a:ext cx="1435693" cy="544703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307364" y="5480662"/>
            <a:ext cx="1435693" cy="544703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34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Traffic Feature Distributions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grpSp>
        <p:nvGrpSpPr>
          <p:cNvPr id="86" name="Group 85"/>
          <p:cNvGrpSpPr/>
          <p:nvPr/>
        </p:nvGrpSpPr>
        <p:grpSpPr>
          <a:xfrm>
            <a:off x="2172120" y="2247367"/>
            <a:ext cx="6048672" cy="3464768"/>
            <a:chOff x="1856656" y="2144550"/>
            <a:chExt cx="6048672" cy="3464768"/>
          </a:xfrm>
        </p:grpSpPr>
        <p:cxnSp>
          <p:nvCxnSpPr>
            <p:cNvPr id="87" name="Straight Arrow Connector 86"/>
            <p:cNvCxnSpPr/>
            <p:nvPr/>
          </p:nvCxnSpPr>
          <p:spPr bwMode="auto">
            <a:xfrm>
              <a:off x="1856656" y="5589240"/>
              <a:ext cx="6048672" cy="0"/>
            </a:xfrm>
            <a:prstGeom prst="straightConnector1">
              <a:avLst/>
            </a:prstGeom>
            <a:solidFill>
              <a:schemeClr val="accent1"/>
            </a:solidFill>
            <a:ln w="60325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88" name="Straight Arrow Connector 87"/>
            <p:cNvCxnSpPr/>
            <p:nvPr/>
          </p:nvCxnSpPr>
          <p:spPr bwMode="auto">
            <a:xfrm flipH="1" flipV="1">
              <a:off x="1877396" y="2144550"/>
              <a:ext cx="8384" cy="3464768"/>
            </a:xfrm>
            <a:prstGeom prst="straightConnector1">
              <a:avLst/>
            </a:prstGeom>
            <a:solidFill>
              <a:schemeClr val="accent1"/>
            </a:solidFill>
            <a:ln w="60325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sp>
        <p:nvSpPr>
          <p:cNvPr id="89" name="TextBox 88"/>
          <p:cNvSpPr txBox="1"/>
          <p:nvPr/>
        </p:nvSpPr>
        <p:spPr>
          <a:xfrm>
            <a:off x="2892200" y="5695388"/>
            <a:ext cx="4181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800" dirty="0" smtClean="0">
                <a:solidFill>
                  <a:srgbClr val="3192C1"/>
                </a:solidFill>
              </a:rPr>
              <a:t>Throughput  bins (decreasing)</a:t>
            </a:r>
            <a:endParaRPr lang="de-AT" sz="1800" dirty="0">
              <a:solidFill>
                <a:srgbClr val="3192C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 rot="16200000">
            <a:off x="502628" y="3786443"/>
            <a:ext cx="296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800" dirty="0" smtClean="0">
                <a:solidFill>
                  <a:srgbClr val="3192C1"/>
                </a:solidFill>
              </a:rPr>
              <a:t>number of  flows</a:t>
            </a:r>
            <a:endParaRPr lang="de-AT" sz="1800" dirty="0">
              <a:solidFill>
                <a:srgbClr val="3192C1"/>
              </a:solidFill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2460152" y="4129818"/>
            <a:ext cx="432048" cy="153708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2000" dirty="0" smtClean="0">
                <a:solidFill>
                  <a:schemeClr val="bg1"/>
                </a:solidFill>
              </a:rPr>
              <a:t>&gt;4Mbps</a:t>
            </a: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3676610" y="3468952"/>
            <a:ext cx="432048" cy="220028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hangingPunct="0"/>
            <a:r>
              <a:rPr lang="de-AT" sz="2000" dirty="0" smtClean="0">
                <a:solidFill>
                  <a:schemeClr val="bg1"/>
                </a:solidFill>
              </a:rPr>
              <a:t>2-3Mbps</a:t>
            </a:r>
            <a:endParaRPr lang="de-AT" sz="2000" dirty="0">
              <a:solidFill>
                <a:schemeClr val="bg1"/>
              </a:solidFill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3067359" y="3181517"/>
            <a:ext cx="432048" cy="248121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hangingPunct="0"/>
            <a:r>
              <a:rPr lang="de-AT" sz="2000" dirty="0" smtClean="0">
                <a:solidFill>
                  <a:schemeClr val="bg1"/>
                </a:solidFill>
              </a:rPr>
              <a:t>3-4 Mbps</a:t>
            </a: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4271156" y="4333049"/>
            <a:ext cx="432048" cy="133566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1-2Mbps</a:t>
            </a:r>
          </a:p>
        </p:txBody>
      </p:sp>
      <p:sp>
        <p:nvSpPr>
          <p:cNvPr id="98" name="Rectangle 97"/>
          <p:cNvSpPr/>
          <p:nvPr/>
        </p:nvSpPr>
        <p:spPr bwMode="auto">
          <a:xfrm>
            <a:off x="4872996" y="4693089"/>
            <a:ext cx="432048" cy="97562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      </a:t>
            </a:r>
          </a:p>
        </p:txBody>
      </p:sp>
      <p:sp>
        <p:nvSpPr>
          <p:cNvPr id="99" name="Rectangle 98"/>
          <p:cNvSpPr/>
          <p:nvPr/>
        </p:nvSpPr>
        <p:spPr bwMode="auto">
          <a:xfrm>
            <a:off x="5495340" y="5028209"/>
            <a:ext cx="432048" cy="64242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0" name="Rectangle 99"/>
          <p:cNvSpPr/>
          <p:nvPr/>
        </p:nvSpPr>
        <p:spPr bwMode="auto">
          <a:xfrm>
            <a:off x="6060552" y="5296132"/>
            <a:ext cx="432000" cy="37258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6642090" y="5420364"/>
            <a:ext cx="432000" cy="24654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5" name="Rectangle 104"/>
          <p:cNvSpPr/>
          <p:nvPr/>
        </p:nvSpPr>
        <p:spPr bwMode="auto">
          <a:xfrm>
            <a:off x="7241846" y="5535210"/>
            <a:ext cx="432000" cy="13169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593144" y="1272872"/>
            <a:ext cx="8712968" cy="653529"/>
          </a:xfrm>
          <a:prstGeom prst="roundRect">
            <a:avLst/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Empirical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flows across throuput ranges (binning)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 bwMode="auto">
          <a:xfrm>
            <a:off x="3675588" y="3470617"/>
            <a:ext cx="432048" cy="64988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AT" sz="2000" dirty="0">
              <a:solidFill>
                <a:schemeClr val="bg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073805" y="2582307"/>
            <a:ext cx="406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b="1" dirty="0" smtClean="0">
                <a:solidFill>
                  <a:srgbClr val="FA4006"/>
                </a:solidFill>
              </a:rPr>
              <a:t>Change in </a:t>
            </a:r>
            <a:r>
              <a:rPr lang="de-AT" sz="1600" b="1" dirty="0" err="1" smtClean="0">
                <a:solidFill>
                  <a:srgbClr val="FA4006"/>
                </a:solidFill>
              </a:rPr>
              <a:t>traffic</a:t>
            </a:r>
            <a:r>
              <a:rPr lang="de-AT" sz="1600" b="1" dirty="0" smtClean="0">
                <a:solidFill>
                  <a:srgbClr val="FA4006"/>
                </a:solidFill>
              </a:rPr>
              <a:t> </a:t>
            </a:r>
            <a:r>
              <a:rPr lang="de-AT" sz="1600" b="1" dirty="0" err="1" smtClean="0">
                <a:solidFill>
                  <a:srgbClr val="FA4006"/>
                </a:solidFill>
              </a:rPr>
              <a:t>patterns</a:t>
            </a:r>
            <a:r>
              <a:rPr lang="de-AT" sz="1600" b="1" dirty="0" smtClean="0">
                <a:solidFill>
                  <a:srgbClr val="FA4006"/>
                </a:solidFill>
              </a:rPr>
              <a:t> </a:t>
            </a:r>
            <a:r>
              <a:rPr lang="de-AT" sz="1600" b="1" dirty="0" err="1" smtClean="0">
                <a:solidFill>
                  <a:srgbClr val="FA4006"/>
                </a:solidFill>
              </a:rPr>
              <a:t>induce</a:t>
            </a:r>
            <a:r>
              <a:rPr lang="de-AT" sz="1600" b="1" dirty="0" smtClean="0">
                <a:solidFill>
                  <a:srgbClr val="FA4006"/>
                </a:solidFill>
              </a:rPr>
              <a:t> </a:t>
            </a:r>
            <a:r>
              <a:rPr lang="de-AT" sz="1600" b="1" dirty="0" err="1" smtClean="0">
                <a:solidFill>
                  <a:srgbClr val="FA4006"/>
                </a:solidFill>
              </a:rPr>
              <a:t>shifts</a:t>
            </a:r>
            <a:r>
              <a:rPr lang="de-AT" sz="1600" b="1" dirty="0" smtClean="0">
                <a:solidFill>
                  <a:srgbClr val="FA4006"/>
                </a:solidFill>
              </a:rPr>
              <a:t> in </a:t>
            </a:r>
            <a:r>
              <a:rPr lang="de-AT" sz="1600" b="1" dirty="0" err="1" smtClean="0">
                <a:solidFill>
                  <a:srgbClr val="FA4006"/>
                </a:solidFill>
              </a:rPr>
              <a:t>the</a:t>
            </a:r>
            <a:r>
              <a:rPr lang="de-AT" sz="1600" b="1" dirty="0" smtClean="0">
                <a:solidFill>
                  <a:srgbClr val="FA4006"/>
                </a:solidFill>
              </a:rPr>
              <a:t> </a:t>
            </a:r>
            <a:r>
              <a:rPr lang="de-AT" sz="1600" b="1" dirty="0" err="1" smtClean="0">
                <a:solidFill>
                  <a:srgbClr val="FA4006"/>
                </a:solidFill>
              </a:rPr>
              <a:t>distributions</a:t>
            </a:r>
            <a:r>
              <a:rPr lang="de-AT" sz="1600" b="1" dirty="0" smtClean="0">
                <a:solidFill>
                  <a:srgbClr val="FA4006"/>
                </a:solidFill>
              </a:rPr>
              <a:t> </a:t>
            </a:r>
            <a:r>
              <a:rPr lang="de-AT" sz="1600" b="1" dirty="0" err="1" smtClean="0">
                <a:solidFill>
                  <a:srgbClr val="FA4006"/>
                </a:solidFill>
              </a:rPr>
              <a:t>of</a:t>
            </a:r>
            <a:r>
              <a:rPr lang="de-AT" sz="1600" b="1" dirty="0" smtClean="0">
                <a:solidFill>
                  <a:srgbClr val="FA4006"/>
                </a:solidFill>
              </a:rPr>
              <a:t> </a:t>
            </a:r>
            <a:r>
              <a:rPr lang="de-AT" sz="1600" b="1" dirty="0" err="1" smtClean="0">
                <a:solidFill>
                  <a:srgbClr val="FA4006"/>
                </a:solidFill>
              </a:rPr>
              <a:t>the</a:t>
            </a:r>
            <a:r>
              <a:rPr lang="de-AT" sz="1600" b="1" dirty="0" smtClean="0">
                <a:solidFill>
                  <a:srgbClr val="FA4006"/>
                </a:solidFill>
              </a:rPr>
              <a:t> relevant </a:t>
            </a:r>
            <a:r>
              <a:rPr lang="de-AT" sz="1600" b="1" dirty="0" err="1" smtClean="0">
                <a:solidFill>
                  <a:srgbClr val="FA4006"/>
                </a:solidFill>
              </a:rPr>
              <a:t>traffic</a:t>
            </a:r>
            <a:r>
              <a:rPr lang="de-AT" sz="1600" b="1" dirty="0" smtClean="0">
                <a:solidFill>
                  <a:srgbClr val="FA4006"/>
                </a:solidFill>
              </a:rPr>
              <a:t> </a:t>
            </a:r>
            <a:r>
              <a:rPr lang="de-AT" sz="1600" b="1" dirty="0" err="1" smtClean="0">
                <a:solidFill>
                  <a:srgbClr val="FA4006"/>
                </a:solidFill>
              </a:rPr>
              <a:t>features</a:t>
            </a:r>
            <a:endParaRPr lang="de-AT" sz="1600" b="1" dirty="0">
              <a:solidFill>
                <a:srgbClr val="FA4006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068986" y="3187305"/>
            <a:ext cx="432048" cy="247483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hangingPunct="0"/>
            <a:r>
              <a:rPr lang="de-AT" sz="2000" dirty="0" smtClean="0">
                <a:solidFill>
                  <a:schemeClr val="bg1"/>
                </a:solidFill>
              </a:rPr>
              <a:t>3-4 Mbps</a:t>
            </a: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043238" y="3040011"/>
            <a:ext cx="476249" cy="14987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hangingPunct="0"/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83338079-6E67-4EF3-ABC8-2E3D8CE2BFAA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29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73804" y="3437488"/>
            <a:ext cx="406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b="1" dirty="0" smtClean="0">
                <a:solidFill>
                  <a:srgbClr val="FA4006"/>
                </a:solidFill>
              </a:rPr>
              <a:t>Overall decrease of average throughput</a:t>
            </a:r>
          </a:p>
          <a:p>
            <a:pPr algn="ctr"/>
            <a:r>
              <a:rPr lang="de-AT" sz="1600" b="1" dirty="0" smtClean="0">
                <a:solidFill>
                  <a:srgbClr val="FA4006"/>
                </a:solidFill>
              </a:rPr>
              <a:t>(YouTube use case...)</a:t>
            </a:r>
            <a:endParaRPr lang="de-AT" sz="1600" b="1" dirty="0">
              <a:solidFill>
                <a:srgbClr val="FA4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2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9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2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13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4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6" presetClass="emph" presetSubtype="0" fill="hold" grpId="1" nodeType="afterEffect" p14:presetBounceEnd="5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5000">
                                          <p:cBhvr>
                                            <p:cTn id="20" dur="2000" fill="hold"/>
                                            <p:tgtEl>
                                              <p:spTgt spid="107"/>
                                            </p:tgtEl>
                                          </p:cBhvr>
                                          <p:by x="100000" y="4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9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2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241F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3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241F"/>
                                          </p:to>
                                        </p:animClr>
                                        <p:set>
                                          <p:cBhvr>
                                            <p:cTn id="3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4" presetID="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00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0000" y="7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5" grpId="0" animBg="1"/>
          <p:bldP spid="96" grpId="0" animBg="1"/>
          <p:bldP spid="107" grpId="0" animBg="1"/>
          <p:bldP spid="107" grpId="1" animBg="1"/>
          <p:bldP spid="108" grpId="0"/>
          <p:bldP spid="23" grpId="0" animBg="1"/>
          <p:bldP spid="23" grpId="1" animBg="1"/>
          <p:bldP spid="24" grpId="0" animBg="1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9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2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13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4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2000" fill="hold"/>
                                            <p:tgtEl>
                                              <p:spTgt spid="107"/>
                                            </p:tgtEl>
                                          </p:cBhvr>
                                          <p:by x="100000" y="4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9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2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241F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3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241F"/>
                                          </p:to>
                                        </p:animClr>
                                        <p:set>
                                          <p:cBhvr>
                                            <p:cTn id="3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4" presetID="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00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0000" y="7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5" grpId="0" animBg="1"/>
          <p:bldP spid="96" grpId="0" animBg="1"/>
          <p:bldP spid="107" grpId="0" animBg="1"/>
          <p:bldP spid="107" grpId="1" animBg="1"/>
          <p:bldP spid="108" grpId="0"/>
          <p:bldP spid="23" grpId="0" animBg="1"/>
          <p:bldP spid="23" grpId="1" animBg="1"/>
          <p:bldP spid="24" grpId="0" animBg="1"/>
          <p:bldP spid="2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85458" y="109137"/>
            <a:ext cx="9720000" cy="6249260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40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nowadays </a:t>
            </a:r>
          </a:p>
          <a:p>
            <a:pPr algn="ctr"/>
            <a:r>
              <a:rPr lang="de-AT" sz="3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  <a:r>
              <a:rPr lang="en-US" sz="3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de-AT" sz="3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de-AT" sz="3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landscape </a:t>
            </a:r>
          </a:p>
          <a:p>
            <a:pPr algn="ctr"/>
            <a:r>
              <a:rPr lang="de-AT" sz="3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drastically changed</a:t>
            </a:r>
            <a:endParaRPr lang="de-AT" sz="4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2" y="0"/>
            <a:ext cx="9906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40622" y="2644170"/>
            <a:ext cx="4339744" cy="1569660"/>
          </a:xfrm>
          <a:prstGeom prst="rect">
            <a:avLst/>
          </a:prstGeo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nowaday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de-AT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AT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de-AT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landscape</a:t>
            </a:r>
            <a:r>
              <a:rPr lang="de-AT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AT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AT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drastically </a:t>
            </a:r>
            <a:r>
              <a:rPr lang="de-AT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</a:t>
            </a:r>
            <a:endParaRPr lang="de-AT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39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Stage #2: Change </a:t>
            </a:r>
            <a:r>
              <a:rPr lang="de-AT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endParaRPr lang="de-AT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275" y="5383594"/>
            <a:ext cx="1905361" cy="3710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08466" y="5719453"/>
            <a:ext cx="2195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Entropy normalized KL metric</a:t>
            </a:r>
            <a:endParaRPr lang="de-AT" sz="1200" i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072313" y="1173268"/>
            <a:ext cx="7125859" cy="653529"/>
          </a:xfrm>
          <a:prstGeom prst="roundRect">
            <a:avLst/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Distribution-based detector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766177" y="4236977"/>
            <a:ext cx="3398028" cy="187079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39869" y="4497828"/>
            <a:ext cx="1003608" cy="462705"/>
            <a:chOff x="2144688" y="2347951"/>
            <a:chExt cx="6048672" cy="3464768"/>
          </a:xfrm>
        </p:grpSpPr>
        <p:grpSp>
          <p:nvGrpSpPr>
            <p:cNvPr id="16" name="Group 15"/>
            <p:cNvGrpSpPr/>
            <p:nvPr/>
          </p:nvGrpSpPr>
          <p:grpSpPr>
            <a:xfrm>
              <a:off x="2144688" y="2347951"/>
              <a:ext cx="6048672" cy="3464768"/>
              <a:chOff x="1856656" y="2144550"/>
              <a:chExt cx="6048672" cy="3464768"/>
            </a:xfrm>
          </p:grpSpPr>
          <p:cxnSp>
            <p:nvCxnSpPr>
              <p:cNvPr id="26" name="Straight Arrow Connector 25"/>
              <p:cNvCxnSpPr/>
              <p:nvPr/>
            </p:nvCxnSpPr>
            <p:spPr bwMode="auto">
              <a:xfrm>
                <a:off x="1856656" y="5589240"/>
                <a:ext cx="6048672" cy="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7" name="Straight Arrow Connector 26"/>
              <p:cNvCxnSpPr/>
              <p:nvPr/>
            </p:nvCxnSpPr>
            <p:spPr bwMode="auto">
              <a:xfrm flipH="1" flipV="1">
                <a:off x="1877396" y="2144550"/>
                <a:ext cx="8384" cy="3464768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7" name="Rectangle 16"/>
            <p:cNvSpPr/>
            <p:nvPr/>
          </p:nvSpPr>
          <p:spPr bwMode="auto">
            <a:xfrm>
              <a:off x="2432720" y="2862646"/>
              <a:ext cx="432048" cy="2904844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3032476" y="3569536"/>
              <a:ext cx="432048" cy="2200281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de-AT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632232" y="4001585"/>
              <a:ext cx="432048" cy="1767717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243724" y="4433633"/>
              <a:ext cx="432048" cy="1335669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845564" y="4793673"/>
              <a:ext cx="432048" cy="975629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467908" y="5128793"/>
              <a:ext cx="432048" cy="642424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6033120" y="5396716"/>
              <a:ext cx="432000" cy="372586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6614658" y="5520948"/>
              <a:ext cx="432000" cy="246542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7214414" y="5635794"/>
              <a:ext cx="432000" cy="131696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969962" y="493936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de-AT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AT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i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3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>
            <a:off x="7190904" y="5136413"/>
            <a:ext cx="811297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857886" y="5366353"/>
            <a:ext cx="1003608" cy="462705"/>
            <a:chOff x="2144688" y="2347951"/>
            <a:chExt cx="6048672" cy="3464768"/>
          </a:xfrm>
        </p:grpSpPr>
        <p:grpSp>
          <p:nvGrpSpPr>
            <p:cNvPr id="31" name="Group 30"/>
            <p:cNvGrpSpPr/>
            <p:nvPr/>
          </p:nvGrpSpPr>
          <p:grpSpPr>
            <a:xfrm>
              <a:off x="2144688" y="2347951"/>
              <a:ext cx="6048672" cy="3464768"/>
              <a:chOff x="1856656" y="2144550"/>
              <a:chExt cx="6048672" cy="3464768"/>
            </a:xfrm>
          </p:grpSpPr>
          <p:cxnSp>
            <p:nvCxnSpPr>
              <p:cNvPr id="41" name="Straight Arrow Connector 40"/>
              <p:cNvCxnSpPr/>
              <p:nvPr/>
            </p:nvCxnSpPr>
            <p:spPr bwMode="auto">
              <a:xfrm>
                <a:off x="1856656" y="5589240"/>
                <a:ext cx="6048672" cy="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42" name="Straight Arrow Connector 41"/>
              <p:cNvCxnSpPr/>
              <p:nvPr/>
            </p:nvCxnSpPr>
            <p:spPr bwMode="auto">
              <a:xfrm flipH="1" flipV="1">
                <a:off x="1877396" y="2144550"/>
                <a:ext cx="8384" cy="3464768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32" name="Rectangle 31"/>
            <p:cNvSpPr/>
            <p:nvPr/>
          </p:nvSpPr>
          <p:spPr bwMode="auto">
            <a:xfrm>
              <a:off x="2432721" y="3039560"/>
              <a:ext cx="407372" cy="2727923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032472" y="4433628"/>
              <a:ext cx="433939" cy="1336184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de-AT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632232" y="4001585"/>
              <a:ext cx="432048" cy="1767717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4243722" y="4953562"/>
              <a:ext cx="432046" cy="805914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845564" y="4793673"/>
              <a:ext cx="432048" cy="975629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467908" y="5128793"/>
              <a:ext cx="432048" cy="642424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033120" y="5396716"/>
              <a:ext cx="432000" cy="372586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6614658" y="5520948"/>
              <a:ext cx="432000" cy="246542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7214414" y="5635794"/>
              <a:ext cx="432000" cy="131696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82906" y="4962333"/>
            <a:ext cx="1737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distribution at </a:t>
            </a:r>
            <a:r>
              <a:rPr lang="de-AT" sz="12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sz="1200" i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de-AT" sz="1200" i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3460" y="5803597"/>
            <a:ext cx="1710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distribution </a:t>
            </a:r>
            <a:r>
              <a:rPr lang="de-AT" sz="12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de-AT" sz="12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88057" y="428337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distance metric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75" y="4641987"/>
            <a:ext cx="1739665" cy="40724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177919" y="5018488"/>
            <a:ext cx="2467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2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Kullback-Leibler divergence</a:t>
            </a:r>
            <a:endParaRPr lang="de-AT" sz="1200" i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8" name="Elbow Connector 47"/>
          <p:cNvCxnSpPr/>
          <p:nvPr/>
        </p:nvCxnSpPr>
        <p:spPr bwMode="auto">
          <a:xfrm>
            <a:off x="2110177" y="4749982"/>
            <a:ext cx="1656000" cy="192574"/>
          </a:xfrm>
          <a:prstGeom prst="bentConnector3">
            <a:avLst>
              <a:gd name="adj1" fmla="val 52487"/>
            </a:avLst>
          </a:prstGeom>
          <a:solidFill>
            <a:schemeClr val="accent1"/>
          </a:solidFill>
          <a:ln w="3492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9" name="Elbow Connector 48"/>
          <p:cNvCxnSpPr/>
          <p:nvPr/>
        </p:nvCxnSpPr>
        <p:spPr bwMode="auto">
          <a:xfrm flipV="1">
            <a:off x="2092458" y="5452106"/>
            <a:ext cx="1656000" cy="189967"/>
          </a:xfrm>
          <a:prstGeom prst="bentConnector3">
            <a:avLst>
              <a:gd name="adj1" fmla="val 52459"/>
            </a:avLst>
          </a:prstGeom>
          <a:solidFill>
            <a:schemeClr val="accent1"/>
          </a:solidFill>
          <a:ln w="3492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grpSp>
        <p:nvGrpSpPr>
          <p:cNvPr id="50" name="Group 49"/>
          <p:cNvGrpSpPr/>
          <p:nvPr/>
        </p:nvGrpSpPr>
        <p:grpSpPr>
          <a:xfrm>
            <a:off x="703206" y="1289449"/>
            <a:ext cx="1140271" cy="460182"/>
            <a:chOff x="1979739" y="26283305"/>
            <a:chExt cx="3663785" cy="1357300"/>
          </a:xfrm>
        </p:grpSpPr>
        <p:grpSp>
          <p:nvGrpSpPr>
            <p:cNvPr id="51" name="Group 50"/>
            <p:cNvGrpSpPr/>
            <p:nvPr/>
          </p:nvGrpSpPr>
          <p:grpSpPr>
            <a:xfrm>
              <a:off x="2893392" y="26300310"/>
              <a:ext cx="789073" cy="647982"/>
              <a:chOff x="13899083" y="10442278"/>
              <a:chExt cx="3185120" cy="2105000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2897546" y="26992623"/>
              <a:ext cx="789073" cy="647982"/>
              <a:chOff x="13899083" y="10442278"/>
              <a:chExt cx="3185120" cy="2105000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3994130" y="26283305"/>
              <a:ext cx="789073" cy="647982"/>
              <a:chOff x="13899083" y="10442278"/>
              <a:chExt cx="3185120" cy="210500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994130" y="26992623"/>
              <a:ext cx="789073" cy="647982"/>
              <a:chOff x="13899083" y="10442278"/>
              <a:chExt cx="3185120" cy="21050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5" name="Folded Corner 54"/>
            <p:cNvSpPr/>
            <p:nvPr/>
          </p:nvSpPr>
          <p:spPr>
            <a:xfrm>
              <a:off x="1979739" y="26414661"/>
              <a:ext cx="608722" cy="1136813"/>
            </a:xfrm>
            <a:prstGeom prst="foldedCorner">
              <a:avLst>
                <a:gd name="adj" fmla="val 32294"/>
              </a:avLst>
            </a:prstGeom>
            <a:solidFill>
              <a:schemeClr val="bg1">
                <a:lumMod val="75000"/>
              </a:schemeClr>
            </a:solidFill>
            <a:ln w="539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2555626" y="26587114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3665884" y="26516527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3665884" y="26642520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3665884" y="26768026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3671205" y="27197280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3671205" y="27323273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3671205" y="27448779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/>
            <p:cNvSpPr/>
            <p:nvPr/>
          </p:nvSpPr>
          <p:spPr>
            <a:xfrm>
              <a:off x="5123944" y="26414660"/>
              <a:ext cx="519580" cy="11368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4785403" y="26524552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4785403" y="26650545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4785403" y="26776049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4790724" y="27205305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4790724" y="27331298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4790724" y="27456805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2555626" y="27285944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ounded Rectangle 94"/>
          <p:cNvSpPr/>
          <p:nvPr/>
        </p:nvSpPr>
        <p:spPr>
          <a:xfrm>
            <a:off x="651528" y="1999035"/>
            <a:ext cx="8546646" cy="612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51529" y="2001172"/>
            <a:ext cx="465122" cy="612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193281" y="2019175"/>
            <a:ext cx="74615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whole empirical distribution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instead of just its entropy (as usually done)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639554" y="2718111"/>
            <a:ext cx="8558620" cy="612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639555" y="2720248"/>
            <a:ext cx="465122" cy="612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164660" y="2729274"/>
            <a:ext cx="74615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 distance between distribution and normality reference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i.e. a set of historical anomaly-free distributions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649876" y="3459910"/>
            <a:ext cx="8558620" cy="612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49877" y="3462047"/>
            <a:ext cx="465122" cy="612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164660" y="3506825"/>
            <a:ext cx="74615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Self-adapting sliding window algorithm for reference identification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extension to the algorithm (originally based on simple sliding window mechanism)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611937" y="5277984"/>
            <a:ext cx="180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Measures how different current distribution is from normality</a:t>
            </a:r>
            <a:endParaRPr lang="de-AT" sz="12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DF787F5F-B288-4208-A9FC-76457DC15FDC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30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44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93181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645094" y="3883907"/>
            <a:ext cx="4832697" cy="2346960"/>
          </a:xfrm>
          <a:prstGeom prst="roundRect">
            <a:avLst>
              <a:gd name="adj" fmla="val 8518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l-GR" sz="1600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de-AT" sz="1600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parameter (QoE-based KPI) timeseries</a:t>
            </a:r>
          </a:p>
          <a:p>
            <a:pPr algn="ctr"/>
            <a:r>
              <a:rPr lang="de-AT" sz="1400" i="1" kern="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(threshold based detection)</a:t>
            </a:r>
            <a:endParaRPr lang="de-AT" sz="1400" i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645095" y="944290"/>
            <a:ext cx="4810877" cy="2775534"/>
          </a:xfrm>
          <a:prstGeom prst="roundRect">
            <a:avLst>
              <a:gd name="adj" fmla="val 7958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flow count per throughput bins</a:t>
            </a:r>
          </a:p>
          <a:p>
            <a:pPr algn="ctr"/>
            <a:r>
              <a:rPr lang="de-AT" sz="1400" i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(distribution-based detection)</a:t>
            </a:r>
            <a:endParaRPr lang="de-AT" sz="1400" i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82760" y="925175"/>
            <a:ext cx="4162080" cy="2794650"/>
          </a:xfrm>
          <a:prstGeom prst="roundRect">
            <a:avLst>
              <a:gd name="adj" fmla="val 8450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i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82761" y="3850897"/>
            <a:ext cx="4162079" cy="2379970"/>
          </a:xfrm>
          <a:prstGeom prst="roundRect">
            <a:avLst>
              <a:gd name="adj" fmla="val 8450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i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Youtube QoE anomaly: Symptomatic Signals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15" y="3966701"/>
            <a:ext cx="3989397" cy="22218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15" y="927246"/>
            <a:ext cx="3989397" cy="279257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970923" y="1949774"/>
            <a:ext cx="1979411" cy="928938"/>
          </a:xfrm>
          <a:prstGeom prst="round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Average download throughput change</a:t>
            </a:r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271254" y="1964635"/>
            <a:ext cx="1952383" cy="914077"/>
          </a:xfrm>
          <a:prstGeom prst="roundRect">
            <a:avLst/>
          </a:prstGeom>
          <a:solidFill>
            <a:srgbClr val="E0EFF6"/>
          </a:solidFill>
          <a:ln w="31750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degradation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Down Arrow 13"/>
          <p:cNvSpPr/>
          <p:nvPr/>
        </p:nvSpPr>
        <p:spPr>
          <a:xfrm rot="16200000">
            <a:off x="6912155" y="2218105"/>
            <a:ext cx="325925" cy="392274"/>
          </a:xfrm>
          <a:prstGeom prst="downArrow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ounded Rectangle 14"/>
          <p:cNvSpPr/>
          <p:nvPr/>
        </p:nvSpPr>
        <p:spPr>
          <a:xfrm>
            <a:off x="4970923" y="4812022"/>
            <a:ext cx="1979411" cy="928938"/>
          </a:xfrm>
          <a:prstGeom prst="round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Unacceptable </a:t>
            </a:r>
          </a:p>
          <a:p>
            <a:pPr algn="ctr"/>
            <a:r>
              <a:rPr lang="el-GR" sz="1400" b="1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de-AT" sz="1400" b="1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paramenter</a:t>
            </a:r>
            <a:r>
              <a:rPr lang="de-AT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AT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(&lt;1.25, lab </a:t>
            </a:r>
            <a:r>
              <a:rPr lang="de-AT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de-AT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271254" y="4826883"/>
            <a:ext cx="1952383" cy="914077"/>
          </a:xfrm>
          <a:prstGeom prst="roundRect">
            <a:avLst/>
          </a:prstGeom>
          <a:solidFill>
            <a:srgbClr val="E0EFF6"/>
          </a:solidFill>
          <a:ln w="31750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QoE impairments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6912155" y="5080353"/>
            <a:ext cx="325925" cy="392274"/>
          </a:xfrm>
          <a:prstGeom prst="downArrow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Rounded Rectangle 19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CFCB0260-070D-49AF-A7A9-762123B40ABC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31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74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rgbClr val="E0EFF6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81495" y="960815"/>
            <a:ext cx="4608000" cy="2556000"/>
          </a:xfrm>
          <a:prstGeom prst="roundRect">
            <a:avLst>
              <a:gd name="adj" fmla="val 8450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i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023808" y="960815"/>
            <a:ext cx="4608000" cy="2556000"/>
          </a:xfrm>
          <a:prstGeom prst="roundRect">
            <a:avLst>
              <a:gd name="adj" fmla="val 8450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i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81495" y="3643293"/>
            <a:ext cx="4608000" cy="2556000"/>
          </a:xfrm>
          <a:prstGeom prst="roundRect">
            <a:avLst>
              <a:gd name="adj" fmla="val 8450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i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023808" y="3643293"/>
            <a:ext cx="4608000" cy="2556000"/>
          </a:xfrm>
          <a:prstGeom prst="roundRect">
            <a:avLst>
              <a:gd name="adj" fmla="val 8450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i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>
                <a:latin typeface="Arial" panose="020B0604020202020204" pitchFamily="34" charset="0"/>
                <a:cs typeface="Arial" panose="020B0604020202020204" pitchFamily="34" charset="0"/>
              </a:rPr>
              <a:t>Youtube QoE anomaly: Diagnostic </a:t>
            </a:r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Signals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89" y="1324189"/>
            <a:ext cx="3085713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11" y="1333647"/>
            <a:ext cx="3085711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89" y="4103427"/>
            <a:ext cx="3085713" cy="21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10" y="4060567"/>
            <a:ext cx="3085711" cy="2160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81495" y="960814"/>
            <a:ext cx="4608000" cy="288000"/>
          </a:xfrm>
          <a:prstGeom prst="roundRect">
            <a:avLst>
              <a:gd name="adj" fmla="val 44667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5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flows across server IPs</a:t>
            </a:r>
            <a:endParaRPr lang="de-AT" sz="15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023807" y="960814"/>
            <a:ext cx="4608000" cy="288000"/>
          </a:xfrm>
          <a:prstGeom prst="roundRect">
            <a:avLst>
              <a:gd name="adj" fmla="val 44667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5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flows across remote elab. time</a:t>
            </a:r>
            <a:endParaRPr lang="de-AT" sz="15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75751" y="3646455"/>
            <a:ext cx="4608000" cy="288000"/>
          </a:xfrm>
          <a:prstGeom prst="roundRect">
            <a:avLst>
              <a:gd name="adj" fmla="val 44667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5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flows across external RTT bins</a:t>
            </a:r>
            <a:endParaRPr lang="de-AT" sz="15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023807" y="3644691"/>
            <a:ext cx="4608000" cy="288000"/>
          </a:xfrm>
          <a:prstGeom prst="roundRect">
            <a:avLst>
              <a:gd name="adj" fmla="val 44667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5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flows across internal RTT bins</a:t>
            </a:r>
            <a:endParaRPr lang="de-AT" sz="15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474836" y="1523310"/>
            <a:ext cx="1285310" cy="588475"/>
          </a:xfrm>
          <a:prstGeom prst="round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server IPs</a:t>
            </a:r>
          </a:p>
          <a:p>
            <a:pPr algn="ctr"/>
            <a:r>
              <a:rPr lang="de-AT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214584" y="1523309"/>
            <a:ext cx="1285310" cy="588475"/>
          </a:xfrm>
          <a:prstGeom prst="round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elaboration time change</a:t>
            </a:r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474836" y="2494295"/>
            <a:ext cx="1285310" cy="588475"/>
          </a:xfrm>
          <a:prstGeom prst="roundRect">
            <a:avLst/>
          </a:prstGeom>
          <a:solidFill>
            <a:srgbClr val="E0EFF6"/>
          </a:solidFill>
          <a:ln w="31750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servers are involved</a:t>
            </a:r>
            <a:endParaRPr lang="de-AT" sz="11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3954528" y="2102021"/>
            <a:ext cx="325925" cy="392274"/>
          </a:xfrm>
          <a:prstGeom prst="downArrow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2" name="Rounded Rectangle 21"/>
          <p:cNvSpPr/>
          <p:nvPr/>
        </p:nvSpPr>
        <p:spPr>
          <a:xfrm>
            <a:off x="8245303" y="2500311"/>
            <a:ext cx="1285310" cy="939038"/>
          </a:xfrm>
          <a:prstGeom prst="roundRect">
            <a:avLst/>
          </a:prstGeom>
          <a:solidFill>
            <a:srgbClr val="E0EFF6"/>
          </a:solidFill>
          <a:ln w="31750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servers are under-dimensioned?</a:t>
            </a:r>
          </a:p>
          <a:p>
            <a:pPr algn="ctr"/>
            <a:r>
              <a:rPr lang="de-AT" sz="11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(also possible congestion)</a:t>
            </a:r>
            <a:endParaRPr lang="de-AT" sz="11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8724995" y="2108036"/>
            <a:ext cx="325925" cy="392274"/>
          </a:xfrm>
          <a:prstGeom prst="downArrow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Rounded Rectangle 23"/>
          <p:cNvSpPr/>
          <p:nvPr/>
        </p:nvSpPr>
        <p:spPr>
          <a:xfrm>
            <a:off x="3444117" y="4284136"/>
            <a:ext cx="1285310" cy="588475"/>
          </a:xfrm>
          <a:prstGeom prst="round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external RTT change</a:t>
            </a:r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474836" y="5261137"/>
            <a:ext cx="1285310" cy="588475"/>
          </a:xfrm>
          <a:prstGeom prst="roundRect">
            <a:avLst/>
          </a:prstGeom>
          <a:solidFill>
            <a:srgbClr val="E0EFF6"/>
          </a:solidFill>
          <a:ln w="31750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 congestion?</a:t>
            </a:r>
            <a:endParaRPr lang="de-AT" sz="11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3954528" y="4868863"/>
            <a:ext cx="325925" cy="392274"/>
          </a:xfrm>
          <a:prstGeom prst="downArrow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9" name="Rounded Rectangle 28"/>
          <p:cNvSpPr/>
          <p:nvPr/>
        </p:nvSpPr>
        <p:spPr>
          <a:xfrm>
            <a:off x="8214584" y="4283254"/>
            <a:ext cx="1285310" cy="588475"/>
          </a:xfrm>
          <a:prstGeom prst="round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 change internal RTT</a:t>
            </a:r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245303" y="5260255"/>
            <a:ext cx="1285310" cy="588475"/>
          </a:xfrm>
          <a:prstGeom prst="roundRect">
            <a:avLst/>
          </a:prstGeom>
          <a:solidFill>
            <a:srgbClr val="E0EFF6"/>
          </a:solidFill>
          <a:ln w="31750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cause</a:t>
            </a:r>
            <a:endParaRPr lang="de-AT" sz="11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8724995" y="4867981"/>
            <a:ext cx="325925" cy="392274"/>
          </a:xfrm>
          <a:prstGeom prst="downArrow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2" name="Rounded Rectangle 31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3628A1FD-4EB1-428F-9693-ECFEF91DC028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32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22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 animBg="1"/>
      <p:bldP spid="17" grpId="0" animBg="1"/>
      <p:bldP spid="14" grpId="0" animBg="1"/>
      <p:bldP spid="19" grpId="0" animBg="1"/>
      <p:bldP spid="20" grpId="0" animBg="1"/>
      <p:bldP spid="18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77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Stage #3: Diagnosis Module (anomaly classification)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8" name="Rounded Rectangle 7"/>
          <p:cNvSpPr/>
          <p:nvPr/>
        </p:nvSpPr>
        <p:spPr>
          <a:xfrm>
            <a:off x="415706" y="972771"/>
            <a:ext cx="3707836" cy="1431555"/>
          </a:xfrm>
          <a:prstGeom prst="roundRect">
            <a:avLst>
              <a:gd name="adj" fmla="val 17426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79257" y="1119303"/>
            <a:ext cx="3235524" cy="1097823"/>
            <a:chOff x="1979739" y="26283305"/>
            <a:chExt cx="3727200" cy="1357300"/>
          </a:xfrm>
        </p:grpSpPr>
        <p:grpSp>
          <p:nvGrpSpPr>
            <p:cNvPr id="10" name="Group 9"/>
            <p:cNvGrpSpPr/>
            <p:nvPr/>
          </p:nvGrpSpPr>
          <p:grpSpPr>
            <a:xfrm>
              <a:off x="2893392" y="26300310"/>
              <a:ext cx="789073" cy="647982"/>
              <a:chOff x="13899083" y="10442278"/>
              <a:chExt cx="3185120" cy="2105000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2897546" y="26992623"/>
              <a:ext cx="789073" cy="647982"/>
              <a:chOff x="13899083" y="10442278"/>
              <a:chExt cx="3185120" cy="210500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994130" y="26283305"/>
              <a:ext cx="789073" cy="647982"/>
              <a:chOff x="13899083" y="10442278"/>
              <a:chExt cx="3185120" cy="210500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994130" y="26992623"/>
              <a:ext cx="789073" cy="647982"/>
              <a:chOff x="13899083" y="10442278"/>
              <a:chExt cx="3185120" cy="2105000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Folded Corner 13"/>
            <p:cNvSpPr/>
            <p:nvPr/>
          </p:nvSpPr>
          <p:spPr>
            <a:xfrm>
              <a:off x="1979739" y="26414661"/>
              <a:ext cx="608722" cy="1136813"/>
            </a:xfrm>
            <a:prstGeom prst="foldedCorner">
              <a:avLst>
                <a:gd name="adj" fmla="val 32294"/>
              </a:avLst>
            </a:prstGeom>
            <a:solidFill>
              <a:schemeClr val="bg1">
                <a:lumMod val="75000"/>
              </a:schemeClr>
            </a:solidFill>
            <a:ln w="539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2555625" y="26587114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3682550" y="26516528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3682550" y="26642521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682550" y="26768027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687874" y="27197280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3687874" y="27323274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3687874" y="27448780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5102774" y="26414660"/>
              <a:ext cx="604165" cy="1136814"/>
            </a:xfrm>
            <a:prstGeom prst="rect">
              <a:avLst/>
            </a:prstGeom>
            <a:solidFill>
              <a:srgbClr val="3192C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4785403" y="26524551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4785403" y="26650545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785403" y="26776050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790724" y="27205305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790724" y="27331299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790724" y="27456804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2555625" y="27285945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ounded Rectangle 41"/>
          <p:cNvSpPr/>
          <p:nvPr/>
        </p:nvSpPr>
        <p:spPr>
          <a:xfrm>
            <a:off x="4392970" y="972807"/>
            <a:ext cx="5076673" cy="1425006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415707" y="2526211"/>
            <a:ext cx="9053936" cy="390135"/>
          </a:xfrm>
          <a:prstGeom prst="roundRect">
            <a:avLst>
              <a:gd name="adj" fmla="val 38329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classification techniques</a:t>
            </a:r>
          </a:p>
        </p:txBody>
      </p:sp>
      <p:sp>
        <p:nvSpPr>
          <p:cNvPr id="44" name="Oval 43"/>
          <p:cNvSpPr/>
          <p:nvPr/>
        </p:nvSpPr>
        <p:spPr>
          <a:xfrm>
            <a:off x="6384795" y="1191869"/>
            <a:ext cx="128104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513386" y="1055900"/>
            <a:ext cx="2956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 detected anomalies (assign event lable)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6384795" y="1812856"/>
            <a:ext cx="128104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513387" y="1693774"/>
            <a:ext cx="3058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Enrich final event reporting and support troubleshooting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415707" y="2550858"/>
            <a:ext cx="9053936" cy="3672142"/>
          </a:xfrm>
          <a:prstGeom prst="roundRect">
            <a:avLst>
              <a:gd name="adj" fmla="val 5138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423690" y="1010185"/>
            <a:ext cx="1858866" cy="1344092"/>
          </a:xfrm>
          <a:prstGeom prst="roundRect">
            <a:avLst>
              <a:gd name="adj" fmla="val 15977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Signal Correlation through ML</a:t>
            </a:r>
          </a:p>
        </p:txBody>
      </p:sp>
      <p:sp>
        <p:nvSpPr>
          <p:cNvPr id="52" name="Oval 51"/>
          <p:cNvSpPr/>
          <p:nvPr/>
        </p:nvSpPr>
        <p:spPr>
          <a:xfrm>
            <a:off x="-477575" y="3320984"/>
            <a:ext cx="128104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-479230" y="3849164"/>
            <a:ext cx="128104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30" y="3119321"/>
            <a:ext cx="5448007" cy="2829368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6373162" y="3071344"/>
            <a:ext cx="2876314" cy="511736"/>
          </a:xfrm>
          <a:prstGeom prst="roundRect">
            <a:avLst>
              <a:gd name="adj" fmla="val 5138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 on synthetic </a:t>
            </a:r>
            <a:r>
              <a:rPr lang="de-AT" sz="12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AT" sz="12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real DNS </a:t>
            </a:r>
            <a:r>
              <a:rPr lang="de-AT" sz="12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</a:t>
            </a:r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2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templates</a:t>
            </a:r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373162" y="4483012"/>
            <a:ext cx="2876314" cy="511736"/>
          </a:xfrm>
          <a:prstGeom prst="roundRect">
            <a:avLst>
              <a:gd name="adj" fmla="val 5138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Several tested algorithms</a:t>
            </a:r>
          </a:p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(SVN, NB, DT, RF, MLP)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6373162" y="5165165"/>
            <a:ext cx="2876314" cy="511736"/>
          </a:xfrm>
          <a:prstGeom prst="roundRect">
            <a:avLst>
              <a:gd name="adj" fmla="val 5138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C4.5 (Decision Tree) best performing*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384795" y="3749006"/>
            <a:ext cx="2876314" cy="511736"/>
          </a:xfrm>
          <a:prstGeom prst="roundRect">
            <a:avLst>
              <a:gd name="adj" fmla="val 5138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Datasets includes detector outputs as features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6373162" y="5722107"/>
            <a:ext cx="2887947" cy="278643"/>
          </a:xfrm>
          <a:prstGeom prst="roundRect">
            <a:avLst>
              <a:gd name="adj" fmla="val 18811"/>
            </a:avLst>
          </a:prstGeom>
          <a:noFill/>
          <a:ln w="15875">
            <a:solidFill>
              <a:srgbClr val="64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*Considering feature selection approaches 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2D14D430-4B4D-4723-BA09-B401A0040A43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33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86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>
                <a:latin typeface="Arial" panose="020B0604020202020204" pitchFamily="34" charset="0"/>
                <a:cs typeface="Arial" panose="020B0604020202020204" pitchFamily="34" charset="0"/>
              </a:rPr>
              <a:t>Stage #3: Diagnosis Module </a:t>
            </a:r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AT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AT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8" name="Rounded Rectangle 7"/>
          <p:cNvSpPr/>
          <p:nvPr/>
        </p:nvSpPr>
        <p:spPr>
          <a:xfrm>
            <a:off x="415706" y="972771"/>
            <a:ext cx="3707836" cy="1431555"/>
          </a:xfrm>
          <a:prstGeom prst="roundRect">
            <a:avLst>
              <a:gd name="adj" fmla="val 17426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79257" y="1119303"/>
            <a:ext cx="3235524" cy="1097823"/>
            <a:chOff x="1979739" y="26283305"/>
            <a:chExt cx="3727200" cy="1357300"/>
          </a:xfrm>
        </p:grpSpPr>
        <p:grpSp>
          <p:nvGrpSpPr>
            <p:cNvPr id="10" name="Group 9"/>
            <p:cNvGrpSpPr/>
            <p:nvPr/>
          </p:nvGrpSpPr>
          <p:grpSpPr>
            <a:xfrm>
              <a:off x="2893392" y="26300310"/>
              <a:ext cx="789073" cy="647982"/>
              <a:chOff x="13899083" y="10442278"/>
              <a:chExt cx="3185120" cy="2105000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2897546" y="26992623"/>
              <a:ext cx="789073" cy="647982"/>
              <a:chOff x="13899083" y="10442278"/>
              <a:chExt cx="3185120" cy="210500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994130" y="26283305"/>
              <a:ext cx="789073" cy="647982"/>
              <a:chOff x="13899083" y="10442278"/>
              <a:chExt cx="3185120" cy="210500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994130" y="26992623"/>
              <a:ext cx="789073" cy="647982"/>
              <a:chOff x="13899083" y="10442278"/>
              <a:chExt cx="3185120" cy="2105000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Folded Corner 13"/>
            <p:cNvSpPr/>
            <p:nvPr/>
          </p:nvSpPr>
          <p:spPr>
            <a:xfrm>
              <a:off x="1979739" y="26414661"/>
              <a:ext cx="608722" cy="1136813"/>
            </a:xfrm>
            <a:prstGeom prst="foldedCorner">
              <a:avLst>
                <a:gd name="adj" fmla="val 32294"/>
              </a:avLst>
            </a:prstGeom>
            <a:solidFill>
              <a:schemeClr val="bg1">
                <a:lumMod val="75000"/>
              </a:schemeClr>
            </a:solidFill>
            <a:ln w="539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2555625" y="26587114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3682550" y="26516528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3682550" y="26642521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682550" y="26768027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687874" y="27197280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3687874" y="27323274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3687874" y="27448780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5102774" y="26414660"/>
              <a:ext cx="604165" cy="1136814"/>
            </a:xfrm>
            <a:prstGeom prst="rect">
              <a:avLst/>
            </a:prstGeom>
            <a:solidFill>
              <a:srgbClr val="3192C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4785403" y="26524551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4785403" y="26650545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785403" y="26776050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790724" y="27205305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790724" y="27331299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790724" y="27456804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2555625" y="27285945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ounded Rectangle 41"/>
          <p:cNvSpPr/>
          <p:nvPr/>
        </p:nvSpPr>
        <p:spPr>
          <a:xfrm>
            <a:off x="4392970" y="972807"/>
            <a:ext cx="5076673" cy="1425006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415707" y="2589711"/>
            <a:ext cx="9053936" cy="390135"/>
          </a:xfrm>
          <a:prstGeom prst="roundRect">
            <a:avLst>
              <a:gd name="adj" fmla="val 38329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Detection: from state-less to state-full</a:t>
            </a:r>
          </a:p>
        </p:txBody>
      </p:sp>
      <p:sp>
        <p:nvSpPr>
          <p:cNvPr id="44" name="Oval 43"/>
          <p:cNvSpPr/>
          <p:nvPr/>
        </p:nvSpPr>
        <p:spPr>
          <a:xfrm>
            <a:off x="5965695" y="1191869"/>
            <a:ext cx="128104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94286" y="1037794"/>
            <a:ext cx="3375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“inertia” to the system to track evolution of events</a:t>
            </a:r>
          </a:p>
          <a:p>
            <a:endParaRPr lang="en-US" b="1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5965695" y="1812856"/>
            <a:ext cx="128104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94287" y="1675668"/>
            <a:ext cx="3375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 states independently for each signal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415707" y="2614358"/>
            <a:ext cx="9053936" cy="2732342"/>
          </a:xfrm>
          <a:prstGeom prst="roundRect">
            <a:avLst>
              <a:gd name="adj" fmla="val 5138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423690" y="1010185"/>
            <a:ext cx="1418532" cy="1344092"/>
          </a:xfrm>
          <a:prstGeom prst="roundRect">
            <a:avLst>
              <a:gd name="adj" fmla="val 15977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machine(s)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899920" y="3709378"/>
            <a:ext cx="6066921" cy="710339"/>
            <a:chOff x="2584087" y="32932595"/>
            <a:chExt cx="11621926" cy="1616607"/>
          </a:xfrm>
        </p:grpSpPr>
        <p:sp>
          <p:nvSpPr>
            <p:cNvPr id="55" name="Rectangle 54"/>
            <p:cNvSpPr/>
            <p:nvPr/>
          </p:nvSpPr>
          <p:spPr>
            <a:xfrm>
              <a:off x="2584087" y="32955328"/>
              <a:ext cx="3024336" cy="158417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Normal</a:t>
              </a:r>
              <a:endParaRPr lang="en-US" sz="14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4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sz="14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US" sz="14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= 0</a:t>
              </a:r>
              <a:endParaRPr lang="en-US" sz="1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873019" y="32965026"/>
              <a:ext cx="3024336" cy="158417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Warning</a:t>
              </a:r>
              <a:endParaRPr lang="en-US" sz="14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4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 &lt; f</a:t>
              </a:r>
              <a:r>
                <a:rPr lang="en-US" sz="14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US" sz="14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&lt; th</a:t>
              </a:r>
              <a:endParaRPr lang="en-US" sz="1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1181677" y="32963997"/>
              <a:ext cx="3024336" cy="1584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Anomaly</a:t>
              </a:r>
              <a:endParaRPr lang="en-US" sz="14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4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sz="14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US" sz="14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≥ th</a:t>
              </a:r>
              <a:endParaRPr lang="en-US" sz="1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5574859" y="33789638"/>
              <a:ext cx="1296000" cy="0"/>
            </a:xfrm>
            <a:prstGeom prst="straightConnector1">
              <a:avLst/>
            </a:prstGeom>
            <a:ln w="44450">
              <a:solidFill>
                <a:srgbClr val="6464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9883181" y="33717630"/>
              <a:ext cx="1296000" cy="0"/>
            </a:xfrm>
            <a:prstGeom prst="straightConnector1">
              <a:avLst/>
            </a:prstGeom>
            <a:ln w="44450">
              <a:solidFill>
                <a:srgbClr val="6464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rot="10800000">
              <a:off x="5572483" y="34221686"/>
              <a:ext cx="1296000" cy="0"/>
            </a:xfrm>
            <a:prstGeom prst="straightConnector1">
              <a:avLst/>
            </a:prstGeom>
            <a:ln w="44450">
              <a:solidFill>
                <a:srgbClr val="6464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rot="10800000">
              <a:off x="9883181" y="34221686"/>
              <a:ext cx="1296000" cy="0"/>
            </a:xfrm>
            <a:prstGeom prst="straightConnector1">
              <a:avLst/>
            </a:prstGeom>
            <a:ln w="44450">
              <a:solidFill>
                <a:srgbClr val="6464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/>
            <p:cNvCxnSpPr/>
            <p:nvPr/>
          </p:nvCxnSpPr>
          <p:spPr>
            <a:xfrm flipH="1">
              <a:off x="6859067" y="33285582"/>
              <a:ext cx="3024336" cy="12700"/>
            </a:xfrm>
            <a:prstGeom prst="bentConnector5">
              <a:avLst>
                <a:gd name="adj1" fmla="val -11878"/>
                <a:gd name="adj2" fmla="val -6984504"/>
                <a:gd name="adj3" fmla="val 115237"/>
              </a:avLst>
            </a:prstGeom>
            <a:ln w="44450">
              <a:solidFill>
                <a:srgbClr val="6464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Elbow Connector 62"/>
            <p:cNvCxnSpPr/>
            <p:nvPr/>
          </p:nvCxnSpPr>
          <p:spPr>
            <a:xfrm rot="5400000" flipH="1">
              <a:off x="11902173" y="33737383"/>
              <a:ext cx="1584176" cy="12700"/>
            </a:xfrm>
            <a:prstGeom prst="bentConnector5">
              <a:avLst>
                <a:gd name="adj1" fmla="val -22676"/>
                <a:gd name="adj2" fmla="val -14293165"/>
                <a:gd name="adj3" fmla="val 134186"/>
              </a:avLst>
            </a:prstGeom>
            <a:ln w="44450">
              <a:solidFill>
                <a:srgbClr val="6464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/>
            <p:nvPr/>
          </p:nvCxnSpPr>
          <p:spPr>
            <a:xfrm rot="5400000" flipH="1">
              <a:off x="3251459" y="33718333"/>
              <a:ext cx="1584176" cy="12700"/>
            </a:xfrm>
            <a:prstGeom prst="bentConnector5">
              <a:avLst>
                <a:gd name="adj1" fmla="val -22676"/>
                <a:gd name="adj2" fmla="val 14163976"/>
                <a:gd name="adj3" fmla="val 134186"/>
              </a:avLst>
            </a:prstGeom>
            <a:ln w="44450">
              <a:solidFill>
                <a:srgbClr val="6464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ounded Rectangle 65"/>
          <p:cNvSpPr/>
          <p:nvPr/>
        </p:nvSpPr>
        <p:spPr>
          <a:xfrm>
            <a:off x="415706" y="5538097"/>
            <a:ext cx="2876314" cy="587495"/>
          </a:xfrm>
          <a:prstGeom prst="roundRect">
            <a:avLst>
              <a:gd name="adj" fmla="val 5138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robust in presence of flipping detector output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3495224" y="5538097"/>
            <a:ext cx="2876314" cy="587495"/>
          </a:xfrm>
          <a:prstGeom prst="roundRect">
            <a:avLst>
              <a:gd name="adj" fmla="val 5138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Allows definition of </a:t>
            </a:r>
          </a:p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event-lifecycle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6593329" y="5527051"/>
            <a:ext cx="2876314" cy="587495"/>
          </a:xfrm>
          <a:prstGeom prst="roundRect">
            <a:avLst>
              <a:gd name="adj" fmla="val 5138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better reporting</a:t>
            </a:r>
          </a:p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(especially long-term events)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AB5639B2-9F37-429B-A601-9148DE9BCF0B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34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3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Diagnosis Module: </a:t>
            </a:r>
            <a:r>
              <a:rPr lang="de-AT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reporting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791664"/>
            <a:ext cx="9720000" cy="5557208"/>
          </a:xfrm>
          <a:prstGeom prst="roundRect">
            <a:avLst>
              <a:gd name="adj" fmla="val 2851"/>
            </a:avLst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85" name="Folded Corner 84"/>
          <p:cNvSpPr/>
          <p:nvPr/>
        </p:nvSpPr>
        <p:spPr>
          <a:xfrm>
            <a:off x="257175" y="904875"/>
            <a:ext cx="5474196" cy="5334000"/>
          </a:xfrm>
          <a:prstGeom prst="foldedCorner">
            <a:avLst>
              <a:gd name="adj" fmla="val 11553"/>
            </a:avLst>
          </a:prstGeom>
          <a:solidFill>
            <a:schemeClr val="bg1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u="sng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Event</a:t>
            </a:r>
            <a:r>
              <a:rPr lang="en-US" sz="20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#123456 {Gran. 15 minutes}</a:t>
            </a:r>
          </a:p>
          <a:p>
            <a:r>
              <a:rPr lang="en-US" sz="2000" b="1" u="sng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Type</a:t>
            </a:r>
            <a:r>
              <a:rPr lang="en-US" sz="20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1</a:t>
            </a:r>
          </a:p>
          <a:p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-----------------------------------</a:t>
            </a:r>
          </a:p>
          <a:p>
            <a:r>
              <a:rPr lang="en-US" sz="2000" b="1" u="sng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Symptoms</a:t>
            </a:r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:</a:t>
            </a:r>
            <a:endParaRPr lang="en-US" sz="1900" b="1" dirty="0">
              <a:solidFill>
                <a:srgbClr val="3192C1"/>
              </a:solidFill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* 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beta		[0.75,+][1.25,-]</a:t>
            </a:r>
          </a:p>
          <a:p>
            <a:r>
              <a:rPr lang="en-US" dirty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en-US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en-US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*</a:t>
            </a:r>
            <a:r>
              <a:rPr lang="en-US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throughput	[4Mbps,+][8Mbps,-]</a:t>
            </a:r>
            <a:endParaRPr lang="en-US" sz="1800" dirty="0" smtClean="0">
              <a:solidFill>
                <a:srgbClr val="3192C1"/>
              </a:solidFill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r>
              <a:rPr lang="en-US" sz="2000" b="1" u="sng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Correlated diagnostic signals</a:t>
            </a:r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:</a:t>
            </a:r>
          </a:p>
          <a:p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* 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servers</a:t>
            </a:r>
            <a:r>
              <a:rPr lang="en-US" dirty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	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[</a:t>
            </a:r>
            <a:r>
              <a:rPr lang="en-US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AS2,+][AS1,-]</a:t>
            </a:r>
            <a:endParaRPr lang="en-US" dirty="0">
              <a:solidFill>
                <a:srgbClr val="3192C1"/>
              </a:solidFill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*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external RTT	[100ms,+][80ms,-]</a:t>
            </a:r>
          </a:p>
          <a:p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* 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elaboration t.	</a:t>
            </a:r>
            <a:r>
              <a:rPr lang="en-US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[</a:t>
            </a:r>
            <a:r>
              <a:rPr lang="en-US" dirty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50ms,+] </a:t>
            </a:r>
            <a:r>
              <a:rPr lang="en-US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[20ms,-]</a:t>
            </a:r>
            <a:endParaRPr lang="en-US" sz="1800" dirty="0" smtClean="0">
              <a:solidFill>
                <a:srgbClr val="3192C1"/>
              </a:solidFill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r>
              <a:rPr lang="en-US" sz="1900" b="1" u="sng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Uncorrelated diagnostic signals</a:t>
            </a:r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:</a:t>
            </a:r>
            <a:endParaRPr lang="en-US" sz="1900" b="1" dirty="0">
              <a:solidFill>
                <a:srgbClr val="3192C1"/>
              </a:solidFill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* </a:t>
            </a:r>
            <a:r>
              <a:rPr lang="en-US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internal RTT	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[…]</a:t>
            </a:r>
          </a:p>
          <a:p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-----------------------------------</a:t>
            </a:r>
          </a:p>
          <a:p>
            <a:r>
              <a:rPr lang="en-US" sz="2000" b="1" u="sng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Timestamps</a:t>
            </a:r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:</a:t>
            </a:r>
          </a:p>
          <a:p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err="1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Warning_start</a:t>
            </a:r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	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2015-02-14 19:00</a:t>
            </a:r>
          </a:p>
          <a:p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err="1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Alarm_start</a:t>
            </a:r>
            <a:r>
              <a:rPr lang="en-US" b="1" dirty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	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2015-02-14 19:15</a:t>
            </a:r>
          </a:p>
          <a:p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err="1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Alarm_end</a:t>
            </a:r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	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2015-02-14 22:45</a:t>
            </a:r>
          </a:p>
          <a:p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err="1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Warning_end</a:t>
            </a:r>
            <a:r>
              <a:rPr lang="en-US" b="1" dirty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	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2015-02-14 23:00</a:t>
            </a:r>
            <a:endParaRPr lang="en-US" sz="1800" dirty="0">
              <a:solidFill>
                <a:srgbClr val="3192C1"/>
              </a:solidFill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sp>
        <p:nvSpPr>
          <p:cNvPr id="86" name="Rounded Rectangle 85"/>
          <p:cNvSpPr/>
          <p:nvPr/>
        </p:nvSpPr>
        <p:spPr bwMode="auto">
          <a:xfrm>
            <a:off x="6920533" y="1993283"/>
            <a:ext cx="2592288" cy="936000"/>
          </a:xfrm>
          <a:prstGeom prst="roundRect">
            <a:avLst/>
          </a:prstGeom>
          <a:solidFill>
            <a:srgbClr val="E0EFF6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AT" sz="1800" b="1" dirty="0" smtClean="0">
                <a:solidFill>
                  <a:srgbClr val="3192C1"/>
                </a:solidFill>
              </a:rPr>
              <a:t>decrease of throughput and beta</a:t>
            </a:r>
            <a:endParaRPr lang="de-AT" sz="1800" b="1" dirty="0">
              <a:solidFill>
                <a:srgbClr val="3192C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6922290" y="3084474"/>
            <a:ext cx="2592288" cy="936000"/>
          </a:xfrm>
          <a:prstGeom prst="roundRect">
            <a:avLst/>
          </a:prstGeom>
          <a:solidFill>
            <a:srgbClr val="E0EFF6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AT" b="1" dirty="0" smtClean="0">
                <a:solidFill>
                  <a:srgbClr val="3192C1"/>
                </a:solidFill>
              </a:rPr>
              <a:t>new servers </a:t>
            </a:r>
          </a:p>
          <a:p>
            <a:pPr algn="ctr"/>
            <a:r>
              <a:rPr lang="de-AT" b="1" dirty="0" smtClean="0">
                <a:solidFill>
                  <a:srgbClr val="3192C1"/>
                </a:solidFill>
              </a:rPr>
              <a:t>with higher RTT and elaboration time</a:t>
            </a:r>
            <a:endParaRPr lang="de-AT" sz="1800" b="1" dirty="0">
              <a:solidFill>
                <a:srgbClr val="3192C1"/>
              </a:solidFill>
            </a:endParaRPr>
          </a:p>
        </p:txBody>
      </p:sp>
      <p:sp>
        <p:nvSpPr>
          <p:cNvPr id="88" name="Rounded Rectangle 87"/>
          <p:cNvSpPr/>
          <p:nvPr/>
        </p:nvSpPr>
        <p:spPr bwMode="auto">
          <a:xfrm>
            <a:off x="6920533" y="4194268"/>
            <a:ext cx="2592288" cy="936000"/>
          </a:xfrm>
          <a:prstGeom prst="roundRect">
            <a:avLst/>
          </a:prstGeom>
          <a:solidFill>
            <a:srgbClr val="E0EFF6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AT" sz="1800" b="1" dirty="0" smtClean="0">
                <a:solidFill>
                  <a:srgbClr val="3192C1"/>
                </a:solidFill>
              </a:rPr>
              <a:t>internal RTT unchanged (external problem)</a:t>
            </a:r>
            <a:endParaRPr lang="de-AT" sz="1800" b="1" dirty="0">
              <a:solidFill>
                <a:srgbClr val="3192C1"/>
              </a:solidFill>
            </a:endParaRPr>
          </a:p>
        </p:txBody>
      </p:sp>
      <p:sp>
        <p:nvSpPr>
          <p:cNvPr id="89" name="Rounded Rectangle 88"/>
          <p:cNvSpPr/>
          <p:nvPr/>
        </p:nvSpPr>
        <p:spPr bwMode="auto">
          <a:xfrm>
            <a:off x="6920533" y="5283825"/>
            <a:ext cx="2592288" cy="936000"/>
          </a:xfrm>
          <a:prstGeom prst="roundRect">
            <a:avLst/>
          </a:prstGeom>
          <a:solidFill>
            <a:srgbClr val="E0EFF6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AT" sz="1800" b="1" dirty="0" smtClean="0">
                <a:solidFill>
                  <a:srgbClr val="3192C1"/>
                </a:solidFill>
              </a:rPr>
              <a:t>at peak time</a:t>
            </a:r>
          </a:p>
          <a:p>
            <a:pPr algn="ctr"/>
            <a:r>
              <a:rPr lang="de-AT" b="1" dirty="0" smtClean="0">
                <a:solidFill>
                  <a:srgbClr val="3192C1"/>
                </a:solidFill>
              </a:rPr>
              <a:t>(underdimensioned servers)</a:t>
            </a:r>
            <a:endParaRPr lang="de-AT" sz="1800" b="1" dirty="0">
              <a:solidFill>
                <a:srgbClr val="3192C1"/>
              </a:solidFill>
            </a:endParaRPr>
          </a:p>
        </p:txBody>
      </p:sp>
      <p:cxnSp>
        <p:nvCxnSpPr>
          <p:cNvPr id="90" name="Straight Arrow Connector 89"/>
          <p:cNvCxnSpPr>
            <a:endCxn id="86" idx="1"/>
          </p:cNvCxnSpPr>
          <p:nvPr/>
        </p:nvCxnSpPr>
        <p:spPr bwMode="auto">
          <a:xfrm>
            <a:off x="5562600" y="2461283"/>
            <a:ext cx="1357933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91" name="Straight Arrow Connector 90"/>
          <p:cNvCxnSpPr>
            <a:endCxn id="87" idx="1"/>
          </p:cNvCxnSpPr>
          <p:nvPr/>
        </p:nvCxnSpPr>
        <p:spPr bwMode="auto">
          <a:xfrm>
            <a:off x="5495925" y="3551218"/>
            <a:ext cx="1426365" cy="1256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92" name="Straight Arrow Connector 91"/>
          <p:cNvCxnSpPr>
            <a:endCxn id="88" idx="1"/>
          </p:cNvCxnSpPr>
          <p:nvPr/>
        </p:nvCxnSpPr>
        <p:spPr bwMode="auto">
          <a:xfrm>
            <a:off x="5532056" y="4273736"/>
            <a:ext cx="1388477" cy="388532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93" name="Straight Arrow Connector 92"/>
          <p:cNvCxnSpPr>
            <a:endCxn id="89" idx="1"/>
          </p:cNvCxnSpPr>
          <p:nvPr/>
        </p:nvCxnSpPr>
        <p:spPr bwMode="auto">
          <a:xfrm>
            <a:off x="5238750" y="5283825"/>
            <a:ext cx="1681783" cy="46800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94" name="Rounded Rectangle 93"/>
          <p:cNvSpPr/>
          <p:nvPr/>
        </p:nvSpPr>
        <p:spPr bwMode="auto">
          <a:xfrm>
            <a:off x="6920533" y="900176"/>
            <a:ext cx="2592288" cy="936000"/>
          </a:xfrm>
          <a:prstGeom prst="roundRect">
            <a:avLst/>
          </a:prstGeom>
          <a:solidFill>
            <a:srgbClr val="E0EFF6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AT" sz="1800" b="1" dirty="0" smtClean="0">
                <a:solidFill>
                  <a:srgbClr val="3192C1"/>
                </a:solidFill>
              </a:rPr>
              <a:t>event ID and type </a:t>
            </a:r>
          </a:p>
          <a:p>
            <a:pPr algn="ctr"/>
            <a:r>
              <a:rPr lang="de-AT" sz="1800" b="1" dirty="0" smtClean="0">
                <a:solidFill>
                  <a:srgbClr val="3192C1"/>
                </a:solidFill>
              </a:rPr>
              <a:t>(ML label)</a:t>
            </a:r>
            <a:endParaRPr lang="de-AT" sz="1800" b="1" dirty="0">
              <a:solidFill>
                <a:srgbClr val="3192C1"/>
              </a:solidFill>
            </a:endParaRPr>
          </a:p>
        </p:txBody>
      </p:sp>
      <p:cxnSp>
        <p:nvCxnSpPr>
          <p:cNvPr id="95" name="Straight Arrow Connector 94"/>
          <p:cNvCxnSpPr/>
          <p:nvPr/>
        </p:nvCxnSpPr>
        <p:spPr bwMode="auto">
          <a:xfrm>
            <a:off x="5640377" y="1376647"/>
            <a:ext cx="1280156" cy="2638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7" name="Rounded Rectangle 16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B57688B1-E0A1-4CA9-BFBA-252750AF2F3C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35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26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Anomaly Detection and Diagnosis -- Summary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8" name="Rounded Rectangle 7"/>
          <p:cNvSpPr/>
          <p:nvPr/>
        </p:nvSpPr>
        <p:spPr>
          <a:xfrm>
            <a:off x="832757" y="3280362"/>
            <a:ext cx="8573709" cy="2081740"/>
          </a:xfrm>
          <a:prstGeom prst="roundRect">
            <a:avLst>
              <a:gd name="adj" fmla="val 13739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on entropy-based detectors and limitations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Distribution-based detectors applied on Facebook anomalies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Generation of synthetic traffic and anomaly injection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entropy-based detectors against distribution-based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Novel Reference Identification Algorithm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Extended evaluation of distribution-based detectors on DNS anomalies (focusing on detection capabilities depending on anomaly-intensity)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02422" y="3280361"/>
            <a:ext cx="1759085" cy="2081741"/>
          </a:xfrm>
          <a:prstGeom prst="roundRect">
            <a:avLst>
              <a:gd name="adj" fmla="val 12255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other contributions </a:t>
            </a:r>
            <a:r>
              <a:rPr lang="en-US" sz="1400" b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(not shown)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4DE5BC5D-A233-4C1E-851C-021CDFBB1CE2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36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32757" y="1065218"/>
            <a:ext cx="8573709" cy="2081740"/>
          </a:xfrm>
          <a:prstGeom prst="roundRect">
            <a:avLst>
              <a:gd name="adj" fmla="val 13739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of many anomaly use cases (spanning different classes and network trace types)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Extension of a distribution-based detector system with a self-adapting reference identification mechanism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of a framework for parallel analysis of traffic features/signals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techniques for automatic classification of anomalies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Human-readable event reporting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02422" y="1065217"/>
            <a:ext cx="1759085" cy="2081741"/>
          </a:xfrm>
          <a:prstGeom prst="roundRect">
            <a:avLst>
              <a:gd name="adj" fmla="val 11327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main</a:t>
            </a:r>
          </a:p>
          <a:p>
            <a:pPr algn="ctr"/>
            <a:r>
              <a:rPr lang="en-US" sz="14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98071" y="5494590"/>
            <a:ext cx="8508395" cy="604131"/>
          </a:xfrm>
          <a:prstGeom prst="roundRect">
            <a:avLst>
              <a:gd name="adj" fmla="val 13739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/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IWCM </a:t>
            </a: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2014, ITC 201, </a:t>
            </a:r>
            <a:r>
              <a:rPr lang="en-US" sz="12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CoNEXT</a:t>
            </a: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Poster </a:t>
            </a:r>
            <a:r>
              <a:rPr lang="en-US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</a:t>
            </a:r>
          </a:p>
          <a:p>
            <a:pPr lvl="3"/>
            <a: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ACM 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SIGCOMM 2015 Poster </a:t>
            </a: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ACM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Research Competition - Runner Up</a:t>
            </a:r>
          </a:p>
          <a:p>
            <a:pPr lvl="3"/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IWCMC </a:t>
            </a: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2015, ITC 2015,  IEEE </a:t>
            </a:r>
            <a:r>
              <a:rPr lang="en-US" sz="1200" b="1" dirty="0" err="1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ComMag</a:t>
            </a: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2015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 </a:t>
            </a:r>
            <a:r>
              <a:rPr lang="en-US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appear), </a:t>
            </a: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JSAC </a:t>
            </a: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submitted)</a:t>
            </a:r>
            <a:endParaRPr lang="en-US" sz="1200" dirty="0">
              <a:solidFill>
                <a:srgbClr val="3192C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02422" y="5494591"/>
            <a:ext cx="1759085" cy="604130"/>
          </a:xfrm>
          <a:prstGeom prst="roundRect">
            <a:avLst>
              <a:gd name="adj" fmla="val 22138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publications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5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Conclusions </a:t>
            </a:r>
            <a:r>
              <a:rPr lang="de-AT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(and open topics for future research)</a:t>
            </a:r>
            <a:endParaRPr lang="de-AT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Rounded Rectangle 6"/>
          <p:cNvSpPr/>
          <p:nvPr/>
        </p:nvSpPr>
        <p:spPr bwMode="auto">
          <a:xfrm>
            <a:off x="1439499" y="1023031"/>
            <a:ext cx="8093797" cy="504000"/>
          </a:xfrm>
          <a:prstGeom prst="roundRect">
            <a:avLst/>
          </a:prstGeom>
          <a:solidFill>
            <a:srgbClr val="3192C1"/>
          </a:solidFill>
          <a:ln w="317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Internet service differentiation</a:t>
            </a:r>
            <a:endParaRPr kumimoji="0" lang="de-AT" b="1" i="0" u="none" strike="noStrike" cap="none" normalizeH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400" dirty="0" smtClean="0">
                <a:solidFill>
                  <a:schemeClr val="bg1"/>
                </a:solidFill>
                <a:latin typeface="Arial" charset="0"/>
              </a:rPr>
              <a:t>Rely on HTTP/DNS monitoring and manual definition of regular expression</a:t>
            </a:r>
            <a:endParaRPr lang="de-AT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78770" y="1023030"/>
            <a:ext cx="965459" cy="982415"/>
          </a:xfrm>
          <a:prstGeom prst="roundRect">
            <a:avLst/>
          </a:prstGeom>
          <a:solidFill>
            <a:srgbClr val="E0EFF6"/>
          </a:solidFill>
          <a:ln w="31750" cap="flat" cmpd="sng" algn="ctr">
            <a:solidFill>
              <a:srgbClr val="E0EFF6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3600" b="1" i="0" u="none" strike="noStrike" cap="none" normalizeH="0" baseline="0" dirty="0" smtClean="0">
                <a:ln>
                  <a:noFill/>
                </a:ln>
                <a:solidFill>
                  <a:srgbClr val="3192C1"/>
                </a:solidFill>
                <a:effectLst/>
                <a:latin typeface="Arial" charset="0"/>
              </a:rPr>
              <a:t>1</a:t>
            </a:r>
            <a:endParaRPr kumimoji="0" lang="de-AT" sz="3600" b="1" i="0" u="none" strike="noStrike" cap="none" normalizeH="0" baseline="-25000" dirty="0" smtClean="0">
              <a:ln>
                <a:noFill/>
              </a:ln>
              <a:solidFill>
                <a:srgbClr val="3192C1"/>
              </a:solidFill>
              <a:effectLst/>
              <a:latin typeface="Arial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016808" y="1609445"/>
            <a:ext cx="3420828" cy="396000"/>
          </a:xfrm>
          <a:prstGeom prst="roundRect">
            <a:avLst/>
          </a:prstGeom>
          <a:noFill/>
          <a:ln w="31750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92D050"/>
                </a:solidFill>
                <a:effectLst/>
                <a:latin typeface="Arial" charset="0"/>
              </a:rPr>
              <a:t>Technique for classification 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rgbClr val="92D050"/>
                </a:solidFill>
                <a:effectLst/>
                <a:latin typeface="Arial" charset="0"/>
              </a:rPr>
              <a:t>of “big players” in a cyphered Internet</a:t>
            </a:r>
            <a:endParaRPr kumimoji="0" lang="en-US" sz="1200" b="1" i="0" u="none" strike="noStrike" cap="none" normalizeH="0" baseline="-25000" dirty="0" smtClean="0">
              <a:ln>
                <a:noFill/>
              </a:ln>
              <a:solidFill>
                <a:srgbClr val="92D050"/>
              </a:solidFill>
              <a:effectLst/>
              <a:latin typeface="Arial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532906" y="1609445"/>
            <a:ext cx="864000" cy="396000"/>
          </a:xfrm>
          <a:prstGeom prst="roundRect">
            <a:avLst/>
          </a:prstGeom>
          <a:solidFill>
            <a:srgbClr val="646462"/>
          </a:solidFill>
          <a:ln w="31750" cap="flat" cmpd="sng" algn="ctr">
            <a:solidFill>
              <a:srgbClr val="64646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to-do</a:t>
            </a:r>
            <a:endParaRPr kumimoji="0" lang="de-AT" sz="2000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897296" y="1609445"/>
            <a:ext cx="3636000" cy="396000"/>
          </a:xfrm>
          <a:prstGeom prst="roundRect">
            <a:avLst/>
          </a:prstGeom>
          <a:noFill/>
          <a:ln w="31750" cap="flat" cmpd="sng" algn="ctr">
            <a:solidFill>
              <a:srgbClr val="64646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AT" sz="1200" b="1" i="0" u="none" strike="noStrike" cap="none" normalizeH="0" baseline="0" dirty="0" smtClean="0">
                <a:ln>
                  <a:noFill/>
                </a:ln>
                <a:solidFill>
                  <a:srgbClr val="646462"/>
                </a:solidFill>
                <a:effectLst/>
                <a:latin typeface="Arial" charset="0"/>
              </a:rPr>
              <a:t>More scalable and less manual</a:t>
            </a:r>
            <a:endParaRPr kumimoji="0" lang="de-AT" sz="1200" b="1" i="0" u="none" strike="noStrike" cap="none" normalizeH="0" baseline="-25000" dirty="0" smtClean="0">
              <a:ln>
                <a:noFill/>
              </a:ln>
              <a:solidFill>
                <a:srgbClr val="646462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439498" y="1609445"/>
            <a:ext cx="1083265" cy="396000"/>
          </a:xfrm>
          <a:prstGeom prst="roundRect">
            <a:avLst/>
          </a:prstGeom>
          <a:solidFill>
            <a:srgbClr val="92D050"/>
          </a:solidFill>
          <a:ln w="31750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100" b="1" dirty="0" smtClean="0">
                <a:solidFill>
                  <a:schemeClr val="bg1"/>
                </a:solidFill>
                <a:latin typeface="Arial" charset="0"/>
              </a:rPr>
              <a:t>contribution</a:t>
            </a:r>
            <a:endParaRPr kumimoji="0" lang="de-AT" sz="11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1439499" y="2348910"/>
            <a:ext cx="8093797" cy="504000"/>
          </a:xfrm>
          <a:prstGeom prst="roundRect">
            <a:avLst/>
          </a:prstGeom>
          <a:solidFill>
            <a:srgbClr val="3192C1"/>
          </a:solidFill>
          <a:ln w="317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Extensive characterization of Internet-scale</a:t>
            </a:r>
            <a:r>
              <a:rPr kumimoji="0" lang="de-AT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services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400" dirty="0" smtClean="0">
                <a:solidFill>
                  <a:schemeClr val="bg1"/>
                </a:solidFill>
                <a:latin typeface="Arial" charset="0"/>
              </a:rPr>
              <a:t>Investigating hosting infrastructure, geo-topological diversity, flow characteristics and QoE</a:t>
            </a:r>
            <a:endParaRPr lang="de-AT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378770" y="2348909"/>
            <a:ext cx="965459" cy="982414"/>
          </a:xfrm>
          <a:prstGeom prst="roundRect">
            <a:avLst/>
          </a:prstGeom>
          <a:solidFill>
            <a:srgbClr val="E0EFF6"/>
          </a:solidFill>
          <a:ln w="31750" cap="flat" cmpd="sng" algn="ctr">
            <a:solidFill>
              <a:srgbClr val="E0EFF6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3600" b="1" dirty="0">
                <a:solidFill>
                  <a:srgbClr val="3192C1"/>
                </a:solidFill>
                <a:latin typeface="Arial" charset="0"/>
              </a:rPr>
              <a:t>2</a:t>
            </a:r>
            <a:endParaRPr kumimoji="0" lang="de-AT" sz="3600" b="1" i="0" u="none" strike="noStrike" cap="none" normalizeH="0" baseline="-25000" dirty="0" smtClean="0">
              <a:ln>
                <a:noFill/>
              </a:ln>
              <a:solidFill>
                <a:srgbClr val="3192C1"/>
              </a:solidFill>
              <a:effectLst/>
              <a:latin typeface="Arial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2016807" y="2935323"/>
            <a:ext cx="3420829" cy="396000"/>
          </a:xfrm>
          <a:prstGeom prst="roundRect">
            <a:avLst/>
          </a:prstGeom>
          <a:noFill/>
          <a:ln w="31750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AT" sz="1200" b="1" i="0" u="none" strike="noStrike" cap="none" normalizeH="0" baseline="0" dirty="0" smtClean="0">
                <a:ln>
                  <a:noFill/>
                </a:ln>
                <a:solidFill>
                  <a:srgbClr val="92D050"/>
                </a:solidFill>
                <a:effectLst/>
                <a:latin typeface="Arial" charset="0"/>
              </a:rPr>
              <a:t>Structured methodology and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AT" sz="1200" b="1" i="0" u="none" strike="noStrike" cap="none" normalizeH="0" baseline="0" dirty="0" smtClean="0">
                <a:ln>
                  <a:noFill/>
                </a:ln>
                <a:solidFill>
                  <a:srgbClr val="92D050"/>
                </a:solidFill>
                <a:effectLst/>
                <a:latin typeface="Arial" charset="0"/>
              </a:rPr>
              <a:t>valuable results from real networks</a:t>
            </a:r>
            <a:endParaRPr kumimoji="0" lang="de-AT" sz="1200" b="1" i="0" u="none" strike="noStrike" cap="none" normalizeH="0" baseline="-25000" dirty="0" smtClean="0">
              <a:ln>
                <a:noFill/>
              </a:ln>
              <a:solidFill>
                <a:srgbClr val="92D050"/>
              </a:solidFill>
              <a:effectLst/>
              <a:latin typeface="Arial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5532906" y="2935324"/>
            <a:ext cx="864000" cy="396000"/>
          </a:xfrm>
          <a:prstGeom prst="roundRect">
            <a:avLst/>
          </a:prstGeom>
          <a:solidFill>
            <a:srgbClr val="646462"/>
          </a:solidFill>
          <a:ln w="31750" cap="flat" cmpd="sng" algn="ctr">
            <a:solidFill>
              <a:srgbClr val="64646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to-do</a:t>
            </a:r>
            <a:endParaRPr kumimoji="0" lang="de-AT" sz="2000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5897296" y="2935324"/>
            <a:ext cx="3636000" cy="396000"/>
          </a:xfrm>
          <a:prstGeom prst="roundRect">
            <a:avLst/>
          </a:prstGeom>
          <a:noFill/>
          <a:ln w="31750" cap="flat" cmpd="sng" algn="ctr">
            <a:solidFill>
              <a:srgbClr val="64646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AT" sz="1200" b="1" i="0" u="none" strike="noStrike" cap="none" normalizeH="0" baseline="0" dirty="0" smtClean="0">
                <a:ln>
                  <a:noFill/>
                </a:ln>
                <a:solidFill>
                  <a:srgbClr val="646462"/>
                </a:solidFill>
                <a:effectLst/>
                <a:latin typeface="Arial" charset="0"/>
              </a:rPr>
              <a:t>Continue the characterization</a:t>
            </a:r>
            <a:r>
              <a:rPr kumimoji="0" lang="de-AT" sz="1200" b="1" i="0" u="none" strike="noStrike" cap="none" normalizeH="0" dirty="0" smtClean="0">
                <a:ln>
                  <a:noFill/>
                </a:ln>
                <a:solidFill>
                  <a:srgbClr val="646462"/>
                </a:solidFill>
                <a:effectLst/>
                <a:latin typeface="Arial" charset="0"/>
              </a:rPr>
              <a:t> efforts, tackle new applications and patterns</a:t>
            </a:r>
            <a:endParaRPr kumimoji="0" lang="de-AT" sz="1200" b="1" i="0" u="none" strike="noStrike" cap="none" normalizeH="0" baseline="-25000" dirty="0" smtClean="0">
              <a:ln>
                <a:noFill/>
              </a:ln>
              <a:solidFill>
                <a:srgbClr val="646462"/>
              </a:solidFill>
              <a:effectLst/>
              <a:latin typeface="Arial" charset="0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1439499" y="2935324"/>
            <a:ext cx="1083264" cy="396000"/>
          </a:xfrm>
          <a:prstGeom prst="roundRect">
            <a:avLst/>
          </a:prstGeom>
          <a:solidFill>
            <a:srgbClr val="92D050"/>
          </a:solidFill>
          <a:ln w="31750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AT" sz="1100" b="1" dirty="0">
                <a:solidFill>
                  <a:schemeClr val="bg1"/>
                </a:solidFill>
                <a:latin typeface="Arial" charset="0"/>
              </a:rPr>
              <a:t>contribution</a:t>
            </a:r>
            <a:endParaRPr lang="de-AT" sz="1100" b="1" baseline="-25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1439499" y="3752253"/>
            <a:ext cx="8093797" cy="504000"/>
          </a:xfrm>
          <a:prstGeom prst="roundRect">
            <a:avLst/>
          </a:prstGeom>
          <a:solidFill>
            <a:srgbClr val="3192C1"/>
          </a:solidFill>
          <a:ln w="317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Large-scale anomaly detection</a:t>
            </a:r>
            <a:endParaRPr kumimoji="0" lang="de-AT" b="1" i="0" u="none" strike="noStrike" cap="none" normalizeH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400" dirty="0" smtClean="0">
                <a:solidFill>
                  <a:schemeClr val="bg1"/>
                </a:solidFill>
                <a:latin typeface="Arial" charset="0"/>
              </a:rPr>
              <a:t>Powerful distribution-based algorithm</a:t>
            </a:r>
            <a:endParaRPr lang="de-AT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378770" y="3752252"/>
            <a:ext cx="965459" cy="982415"/>
          </a:xfrm>
          <a:prstGeom prst="roundRect">
            <a:avLst/>
          </a:prstGeom>
          <a:solidFill>
            <a:srgbClr val="E0EFF6"/>
          </a:solidFill>
          <a:ln w="31750" cap="flat" cmpd="sng" algn="ctr">
            <a:solidFill>
              <a:srgbClr val="E0EFF6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3600" b="1" dirty="0">
                <a:solidFill>
                  <a:srgbClr val="3192C1"/>
                </a:solidFill>
                <a:latin typeface="Arial" charset="0"/>
              </a:rPr>
              <a:t>3</a:t>
            </a:r>
            <a:endParaRPr kumimoji="0" lang="de-AT" sz="3600" b="1" i="0" u="none" strike="noStrike" cap="none" normalizeH="0" baseline="-25000" dirty="0" smtClean="0">
              <a:ln>
                <a:noFill/>
              </a:ln>
              <a:solidFill>
                <a:srgbClr val="3192C1"/>
              </a:solidFill>
              <a:effectLst/>
              <a:latin typeface="Arial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2016807" y="4338667"/>
            <a:ext cx="3420829" cy="396000"/>
          </a:xfrm>
          <a:prstGeom prst="roundRect">
            <a:avLst/>
          </a:prstGeom>
          <a:noFill/>
          <a:ln w="31750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AT" sz="1200" b="1" dirty="0" smtClean="0">
                <a:solidFill>
                  <a:srgbClr val="92D050"/>
                </a:solidFill>
                <a:latin typeface="Arial" charset="0"/>
              </a:rPr>
              <a:t>Application on CDN-related issue and reference identification algo.</a:t>
            </a:r>
            <a:endParaRPr kumimoji="0" lang="de-AT" sz="1200" b="1" i="0" u="none" strike="noStrike" cap="none" normalizeH="0" baseline="-25000" dirty="0" smtClean="0">
              <a:ln>
                <a:noFill/>
              </a:ln>
              <a:solidFill>
                <a:srgbClr val="92D050"/>
              </a:solidFill>
              <a:effectLst/>
              <a:latin typeface="Arial" charset="0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5532906" y="4338667"/>
            <a:ext cx="864000" cy="396000"/>
          </a:xfrm>
          <a:prstGeom prst="roundRect">
            <a:avLst/>
          </a:prstGeom>
          <a:solidFill>
            <a:srgbClr val="646462"/>
          </a:solidFill>
          <a:ln w="31750" cap="flat" cmpd="sng" algn="ctr">
            <a:solidFill>
              <a:srgbClr val="64646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to-do</a:t>
            </a:r>
            <a:endParaRPr kumimoji="0" lang="de-AT" sz="2000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5897296" y="4338667"/>
            <a:ext cx="3636000" cy="396000"/>
          </a:xfrm>
          <a:prstGeom prst="roundRect">
            <a:avLst/>
          </a:prstGeom>
          <a:noFill/>
          <a:ln w="31750" cap="flat" cmpd="sng" algn="ctr">
            <a:solidFill>
              <a:srgbClr val="64646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AT" sz="1200" b="1" i="0" u="none" strike="noStrike" cap="none" normalizeH="0" baseline="0" dirty="0" smtClean="0">
                <a:ln>
                  <a:noFill/>
                </a:ln>
                <a:solidFill>
                  <a:srgbClr val="646462"/>
                </a:solidFill>
                <a:effectLst/>
                <a:latin typeface="Arial" charset="0"/>
              </a:rPr>
              <a:t>Concurrent anomalies</a:t>
            </a:r>
            <a:endParaRPr kumimoji="0" lang="de-AT" sz="1200" b="1" i="0" u="none" strike="noStrike" cap="none" normalizeH="0" baseline="-25000" dirty="0" smtClean="0">
              <a:ln>
                <a:noFill/>
              </a:ln>
              <a:solidFill>
                <a:srgbClr val="646462"/>
              </a:solidFill>
              <a:effectLst/>
              <a:latin typeface="Arial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1439499" y="4338667"/>
            <a:ext cx="1083264" cy="396000"/>
          </a:xfrm>
          <a:prstGeom prst="roundRect">
            <a:avLst/>
          </a:prstGeom>
          <a:solidFill>
            <a:srgbClr val="92D050"/>
          </a:solidFill>
          <a:ln w="31750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AT" sz="1100" b="1" dirty="0" smtClean="0">
                <a:solidFill>
                  <a:schemeClr val="bg1"/>
                </a:solidFill>
                <a:latin typeface="Arial" charset="0"/>
              </a:rPr>
              <a:t>contribution</a:t>
            </a:r>
            <a:endParaRPr lang="de-AT" sz="1100" b="1" baseline="-25000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1439499" y="5155597"/>
            <a:ext cx="8093797" cy="504000"/>
          </a:xfrm>
          <a:prstGeom prst="roundRect">
            <a:avLst/>
          </a:prstGeom>
          <a:solidFill>
            <a:srgbClr val="3192C1"/>
          </a:solidFill>
          <a:ln w="317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Towards Automatic Diagnosis of Anomalies</a:t>
            </a:r>
            <a:endParaRPr kumimoji="0" lang="de-AT" b="1" i="0" u="none" strike="noStrike" cap="none" normalizeH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400" dirty="0" smtClean="0">
                <a:solidFill>
                  <a:schemeClr val="bg1"/>
                </a:solidFill>
                <a:latin typeface="Arial" charset="0"/>
              </a:rPr>
              <a:t>Supervised classification techniques, state management and automatic reporting</a:t>
            </a:r>
            <a:endParaRPr lang="de-AT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378770" y="5155596"/>
            <a:ext cx="965459" cy="982415"/>
          </a:xfrm>
          <a:prstGeom prst="roundRect">
            <a:avLst/>
          </a:prstGeom>
          <a:solidFill>
            <a:srgbClr val="E0EFF6"/>
          </a:solidFill>
          <a:ln w="31750" cap="flat" cmpd="sng" algn="ctr">
            <a:solidFill>
              <a:srgbClr val="E0EFF6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3600" b="1" dirty="0" smtClean="0">
                <a:solidFill>
                  <a:srgbClr val="3192C1"/>
                </a:solidFill>
                <a:latin typeface="Arial" charset="0"/>
              </a:rPr>
              <a:t>4</a:t>
            </a:r>
            <a:endParaRPr kumimoji="0" lang="de-AT" sz="3600" b="1" i="0" u="none" strike="noStrike" cap="none" normalizeH="0" baseline="-25000" dirty="0" smtClean="0">
              <a:ln>
                <a:noFill/>
              </a:ln>
              <a:solidFill>
                <a:srgbClr val="3192C1"/>
              </a:solidFill>
              <a:effectLst/>
              <a:latin typeface="Arial" charset="0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2016807" y="5742011"/>
            <a:ext cx="3420829" cy="396000"/>
          </a:xfrm>
          <a:prstGeom prst="roundRect">
            <a:avLst/>
          </a:prstGeom>
          <a:noFill/>
          <a:ln w="31750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AT" sz="1200" b="1" dirty="0" smtClean="0">
                <a:solidFill>
                  <a:srgbClr val="92D050"/>
                </a:solidFill>
                <a:latin typeface="Arial" charset="0"/>
              </a:rPr>
              <a:t>Human-readable anomaly description to support troubleshooting</a:t>
            </a:r>
            <a:endParaRPr kumimoji="0" lang="de-AT" sz="1200" b="1" i="0" u="none" strike="noStrike" cap="none" normalizeH="0" baseline="-25000" dirty="0" smtClean="0">
              <a:ln>
                <a:noFill/>
              </a:ln>
              <a:solidFill>
                <a:srgbClr val="92D050"/>
              </a:solidFill>
              <a:effectLst/>
              <a:latin typeface="Arial" charset="0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5532906" y="5742011"/>
            <a:ext cx="864000" cy="396000"/>
          </a:xfrm>
          <a:prstGeom prst="roundRect">
            <a:avLst/>
          </a:prstGeom>
          <a:solidFill>
            <a:srgbClr val="646462"/>
          </a:solidFill>
          <a:ln w="31750" cap="flat" cmpd="sng" algn="ctr">
            <a:solidFill>
              <a:srgbClr val="64646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to-do</a:t>
            </a:r>
            <a:endParaRPr kumimoji="0" lang="de-AT" sz="2000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5897296" y="5742011"/>
            <a:ext cx="3636000" cy="396000"/>
          </a:xfrm>
          <a:prstGeom prst="roundRect">
            <a:avLst/>
          </a:prstGeom>
          <a:noFill/>
          <a:ln w="31750" cap="flat" cmpd="sng" algn="ctr">
            <a:solidFill>
              <a:srgbClr val="64646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AT" sz="1200" b="1" i="0" u="none" strike="noStrike" cap="none" normalizeH="0" baseline="0" dirty="0" smtClean="0">
                <a:ln>
                  <a:noFill/>
                </a:ln>
                <a:solidFill>
                  <a:srgbClr val="646462"/>
                </a:solidFill>
                <a:effectLst/>
                <a:latin typeface="Arial" charset="0"/>
              </a:rPr>
              <a:t>Iterative/Distributed Diagnosis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AT" sz="1200" b="1" dirty="0" smtClean="0">
                <a:solidFill>
                  <a:srgbClr val="646462"/>
                </a:solidFill>
                <a:latin typeface="Arial" charset="0"/>
              </a:rPr>
              <a:t>(</a:t>
            </a:r>
            <a:r>
              <a:rPr lang="de-AT" sz="1200" b="1" dirty="0" err="1" smtClean="0">
                <a:solidFill>
                  <a:srgbClr val="646462"/>
                </a:solidFill>
                <a:latin typeface="Arial" charset="0"/>
              </a:rPr>
              <a:t>first</a:t>
            </a:r>
            <a:r>
              <a:rPr lang="de-AT" sz="1200" b="1" dirty="0" smtClean="0">
                <a:solidFill>
                  <a:srgbClr val="646462"/>
                </a:solidFill>
                <a:latin typeface="Arial" charset="0"/>
              </a:rPr>
              <a:t>, promising, </a:t>
            </a:r>
            <a:r>
              <a:rPr lang="de-AT" sz="1200" b="1" dirty="0" err="1" smtClean="0">
                <a:solidFill>
                  <a:srgbClr val="646462"/>
                </a:solidFill>
                <a:latin typeface="Arial" charset="0"/>
              </a:rPr>
              <a:t>results</a:t>
            </a:r>
            <a:r>
              <a:rPr lang="de-AT" sz="1200" b="1" dirty="0" smtClean="0">
                <a:solidFill>
                  <a:srgbClr val="646462"/>
                </a:solidFill>
                <a:latin typeface="Arial" charset="0"/>
              </a:rPr>
              <a:t>!)</a:t>
            </a:r>
            <a:endParaRPr kumimoji="0" lang="de-AT" sz="1200" b="1" i="0" u="none" strike="noStrike" cap="none" normalizeH="0" baseline="-25000" dirty="0" smtClean="0">
              <a:ln>
                <a:noFill/>
              </a:ln>
              <a:solidFill>
                <a:srgbClr val="646462"/>
              </a:solidFill>
              <a:effectLst/>
              <a:latin typeface="Arial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1439499" y="5742011"/>
            <a:ext cx="1083264" cy="396000"/>
          </a:xfrm>
          <a:prstGeom prst="roundRect">
            <a:avLst/>
          </a:prstGeom>
          <a:solidFill>
            <a:srgbClr val="92D050"/>
          </a:solidFill>
          <a:ln w="31750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AT" sz="1100" b="1" dirty="0" smtClean="0">
                <a:solidFill>
                  <a:schemeClr val="bg1"/>
                </a:solidFill>
                <a:latin typeface="Arial" charset="0"/>
              </a:rPr>
              <a:t>contribution</a:t>
            </a:r>
            <a:endParaRPr lang="de-AT" sz="1100" b="1" baseline="-25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39F6EA46-9A28-4335-951B-50BC2E7795DF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37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30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 animBg="1"/>
      <p:bldP spid="10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34735" y="172642"/>
            <a:ext cx="9250135" cy="575992"/>
          </a:xfrm>
          <a:prstGeom prst="roundRect">
            <a:avLst>
              <a:gd name="adj" fmla="val 50000"/>
            </a:avLst>
          </a:prstGeom>
          <a:solidFill>
            <a:srgbClr val="3192C1"/>
          </a:solidFill>
          <a:ln w="635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624693" y="4891490"/>
            <a:ext cx="7945662" cy="1786889"/>
          </a:xfrm>
          <a:prstGeom prst="roundRect">
            <a:avLst>
              <a:gd name="adj" fmla="val 10619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ctr"/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IWCM 2014 </a:t>
            </a: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(Distribution-based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techniques, exploratory study)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ITC 2014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(Distribution-based techniques applied on Facebook and YouTube anomalies)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 err="1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CoNEXT</a:t>
            </a: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2014 Poster session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(DNS anomalies and entropy-based detectors)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ACM SIGCOMM 2015 Poster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(Limitations of entropy-based detectors) </a:t>
            </a: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			ACM Student Research Competition - Runner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IWCMC 2015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(Diagnosis framework, preliminary study applying entropy detectors)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ITC 2015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(Diagnosis framework applied on DNS anomalies)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IEEE </a:t>
            </a:r>
            <a:r>
              <a:rPr lang="en-US" sz="1200" b="1" dirty="0" err="1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ComMag</a:t>
            </a: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2015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 appear, Diagnosis framework in </a:t>
            </a:r>
            <a:r>
              <a:rPr lang="en-US" sz="1200" dirty="0" err="1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mPlane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JSAC 2015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(submitted, Diagnosis framework extended, YouTube experiments and ML)</a:t>
            </a:r>
          </a:p>
          <a:p>
            <a:pPr lvl="3" algn="ctr"/>
            <a:endParaRPr lang="en-US" sz="1200" dirty="0">
              <a:solidFill>
                <a:srgbClr val="3192C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34735" y="4891490"/>
            <a:ext cx="2196194" cy="1786889"/>
          </a:xfrm>
          <a:prstGeom prst="roundRect">
            <a:avLst>
              <a:gd name="adj" fmla="val 9634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b="1" baseline="-250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400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Detection</a:t>
            </a:r>
          </a:p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Diagnosis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51215" y="2237007"/>
            <a:ext cx="8019140" cy="2524676"/>
          </a:xfrm>
          <a:prstGeom prst="roundRect">
            <a:avLst>
              <a:gd name="adj" fmla="val 9248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0" lvl="3" indent="-342900">
              <a:buFont typeface="+mj-lt"/>
              <a:buAutoNum type="arabicPeriod"/>
            </a:pPr>
            <a: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ITC 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2013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(Internet’s big player, extended characterization) B.P.A.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PAM 2014 Poster session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(Internet’s big players)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IWCM 2014 </a:t>
            </a: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(Facebook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characterization)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IWCM 2014 </a:t>
            </a: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(YouTube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anomaly, preliminary study)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 err="1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EuCNC</a:t>
            </a: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2014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(YouTube characterization, cellular vs fixed line)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CNSM 2014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(YouTube characterization and </a:t>
            </a:r>
            <a:r>
              <a:rPr lang="en-US" sz="1200" dirty="0" err="1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QoE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implications)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IEEE TNSM 2014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(YouTube anomaly study, extended)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ACM SIGCOMM 2014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Poster session (WhatsApp characterization)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WD 2014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caching strategies) B.P.A. Runner Up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TMA 2015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(WhatsApp characterization, extended)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IFIP Networking 2015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(Characterization of traffic from online social networks)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 err="1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EuCNC</a:t>
            </a: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2015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QoE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online social networks)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IWCM 2015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QoE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online social networks, extended)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0220" y="2237007"/>
            <a:ext cx="2210709" cy="2524676"/>
          </a:xfrm>
          <a:prstGeom prst="roundRect">
            <a:avLst>
              <a:gd name="adj" fmla="val 7905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b="1" baseline="-250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baseline="-250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Characterization of traffic from popular Internet-scale services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551215" y="1469564"/>
            <a:ext cx="8019139" cy="637635"/>
          </a:xfrm>
          <a:prstGeom prst="roundRect">
            <a:avLst>
              <a:gd name="adj" fmla="val 25630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0" lvl="3" indent="-342900">
              <a:buFont typeface="+mj-lt"/>
              <a:buAutoNum type="arabicPeriod"/>
            </a:pP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INFOCOM 2013 Poster Session</a:t>
            </a:r>
            <a:r>
              <a:rPr lang="en-US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(HTTP pattern-matching classification)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IWCMC 2013</a:t>
            </a:r>
            <a:r>
              <a:rPr lang="en-US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(IP-based classifier</a:t>
            </a:r>
            <a:r>
              <a:rPr lang="en-US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ACM SIGCOMM 2014 Poster Session</a:t>
            </a:r>
            <a:r>
              <a:rPr lang="en-US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(DNS extension for encrypted protocols)</a:t>
            </a:r>
            <a:endParaRPr lang="en-US" sz="12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0220" y="1469564"/>
            <a:ext cx="2210709" cy="637636"/>
          </a:xfrm>
          <a:prstGeom prst="roundRect">
            <a:avLst>
              <a:gd name="adj" fmla="val 26910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b="1" baseline="-250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HTTP(S) Classification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0219" y="940485"/>
            <a:ext cx="9264651" cy="365087"/>
          </a:xfrm>
          <a:prstGeom prst="roundRect">
            <a:avLst>
              <a:gd name="adj" fmla="val 31313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publications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04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318995" y="2891350"/>
            <a:ext cx="7344817" cy="575992"/>
          </a:xfrm>
          <a:prstGeom prst="roundRect">
            <a:avLst>
              <a:gd name="adj" fmla="val 50000"/>
            </a:avLst>
          </a:prstGeom>
          <a:solidFill>
            <a:srgbClr val="3192C1"/>
          </a:solidFill>
          <a:ln w="635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backup slides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1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ounded Rectangle 146"/>
          <p:cNvSpPr/>
          <p:nvPr/>
        </p:nvSpPr>
        <p:spPr>
          <a:xfrm>
            <a:off x="5034835" y="3328994"/>
            <a:ext cx="4359148" cy="2914646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de-AT" sz="2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32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3600118" y="939288"/>
            <a:ext cx="2720577" cy="2207472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Rounded Rectangle 179"/>
          <p:cNvSpPr/>
          <p:nvPr/>
        </p:nvSpPr>
        <p:spPr>
          <a:xfrm>
            <a:off x="6713759" y="951650"/>
            <a:ext cx="2720577" cy="2195110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490070" y="3367663"/>
            <a:ext cx="1332000" cy="1368196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Latency</a:t>
            </a:r>
          </a:p>
          <a:p>
            <a:pPr lvl="0" algn="ctr"/>
            <a:r>
              <a:rPr lang="de-AT" sz="14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 bandwidth</a:t>
            </a:r>
          </a:p>
          <a:p>
            <a:pPr lvl="0"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sensitive</a:t>
            </a:r>
          </a:p>
        </p:txBody>
      </p:sp>
      <p:sp>
        <p:nvSpPr>
          <p:cNvPr id="179" name="Rounded Rectangle 178"/>
          <p:cNvSpPr/>
          <p:nvPr/>
        </p:nvSpPr>
        <p:spPr>
          <a:xfrm>
            <a:off x="490069" y="939287"/>
            <a:ext cx="2720577" cy="2207473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Complex Applications and Provisioning Systems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85" name="Cloud 84"/>
          <p:cNvSpPr/>
          <p:nvPr/>
        </p:nvSpPr>
        <p:spPr>
          <a:xfrm>
            <a:off x="1041667" y="1041353"/>
            <a:ext cx="1556884" cy="1083246"/>
          </a:xfrm>
          <a:prstGeom prst="cloud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09920" y="2716197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platforms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655840" y="2712878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social networks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4289215" y="1344045"/>
            <a:ext cx="224753" cy="311037"/>
            <a:chOff x="1819656" y="3401568"/>
            <a:chExt cx="1234440" cy="2176271"/>
          </a:xfrm>
          <a:solidFill>
            <a:srgbClr val="3192C1"/>
          </a:solidFill>
        </p:grpSpPr>
        <p:sp>
          <p:nvSpPr>
            <p:cNvPr id="89" name="Chord 88"/>
            <p:cNvSpPr/>
            <p:nvPr/>
          </p:nvSpPr>
          <p:spPr>
            <a:xfrm>
              <a:off x="1819656" y="4181474"/>
              <a:ext cx="1234440" cy="1396365"/>
            </a:xfrm>
            <a:prstGeom prst="chord">
              <a:avLst>
                <a:gd name="adj1" fmla="val 7500525"/>
                <a:gd name="adj2" fmla="val 32808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90" name="Oval 89"/>
            <p:cNvSpPr/>
            <p:nvPr/>
          </p:nvSpPr>
          <p:spPr>
            <a:xfrm>
              <a:off x="2011680" y="3401568"/>
              <a:ext cx="850392" cy="914400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4736635" y="1028744"/>
            <a:ext cx="224753" cy="311037"/>
            <a:chOff x="1819656" y="3401568"/>
            <a:chExt cx="1234440" cy="2176271"/>
          </a:xfrm>
          <a:solidFill>
            <a:srgbClr val="3192C1"/>
          </a:solidFill>
        </p:grpSpPr>
        <p:sp>
          <p:nvSpPr>
            <p:cNvPr id="93" name="Chord 92"/>
            <p:cNvSpPr/>
            <p:nvPr/>
          </p:nvSpPr>
          <p:spPr>
            <a:xfrm>
              <a:off x="1819656" y="4181474"/>
              <a:ext cx="1234440" cy="1396365"/>
            </a:xfrm>
            <a:prstGeom prst="chord">
              <a:avLst>
                <a:gd name="adj1" fmla="val 7500525"/>
                <a:gd name="adj2" fmla="val 32808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94" name="Oval 93"/>
            <p:cNvSpPr/>
            <p:nvPr/>
          </p:nvSpPr>
          <p:spPr>
            <a:xfrm>
              <a:off x="2011680" y="3401568"/>
              <a:ext cx="850392" cy="914400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830564" y="1523671"/>
            <a:ext cx="224753" cy="311037"/>
            <a:chOff x="1819656" y="3401568"/>
            <a:chExt cx="1234440" cy="2176271"/>
          </a:xfrm>
          <a:solidFill>
            <a:srgbClr val="3192C1"/>
          </a:solidFill>
        </p:grpSpPr>
        <p:sp>
          <p:nvSpPr>
            <p:cNvPr id="96" name="Chord 95"/>
            <p:cNvSpPr/>
            <p:nvPr/>
          </p:nvSpPr>
          <p:spPr>
            <a:xfrm>
              <a:off x="1819656" y="4181474"/>
              <a:ext cx="1234440" cy="1396365"/>
            </a:xfrm>
            <a:prstGeom prst="chord">
              <a:avLst>
                <a:gd name="adj1" fmla="val 7500525"/>
                <a:gd name="adj2" fmla="val 32808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97" name="Oval 96"/>
            <p:cNvSpPr/>
            <p:nvPr/>
          </p:nvSpPr>
          <p:spPr>
            <a:xfrm>
              <a:off x="2011680" y="3401568"/>
              <a:ext cx="850392" cy="914400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5287280" y="1124315"/>
            <a:ext cx="224753" cy="311037"/>
            <a:chOff x="1819656" y="3401568"/>
            <a:chExt cx="1234440" cy="2176271"/>
          </a:xfrm>
          <a:solidFill>
            <a:srgbClr val="3192C1"/>
          </a:solidFill>
        </p:grpSpPr>
        <p:sp>
          <p:nvSpPr>
            <p:cNvPr id="99" name="Chord 98"/>
            <p:cNvSpPr/>
            <p:nvPr/>
          </p:nvSpPr>
          <p:spPr>
            <a:xfrm>
              <a:off x="1819656" y="4181474"/>
              <a:ext cx="1234440" cy="1396365"/>
            </a:xfrm>
            <a:prstGeom prst="chord">
              <a:avLst>
                <a:gd name="adj1" fmla="val 7500525"/>
                <a:gd name="adj2" fmla="val 32808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00" name="Oval 99"/>
            <p:cNvSpPr/>
            <p:nvPr/>
          </p:nvSpPr>
          <p:spPr>
            <a:xfrm>
              <a:off x="2011680" y="3401568"/>
              <a:ext cx="850392" cy="914400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5380318" y="1734024"/>
            <a:ext cx="224753" cy="311037"/>
            <a:chOff x="1819656" y="3401568"/>
            <a:chExt cx="1234440" cy="2176271"/>
          </a:xfrm>
          <a:solidFill>
            <a:srgbClr val="3192C1"/>
          </a:solidFill>
        </p:grpSpPr>
        <p:sp>
          <p:nvSpPr>
            <p:cNvPr id="102" name="Chord 101"/>
            <p:cNvSpPr/>
            <p:nvPr/>
          </p:nvSpPr>
          <p:spPr>
            <a:xfrm>
              <a:off x="1819656" y="4181474"/>
              <a:ext cx="1234440" cy="1396365"/>
            </a:xfrm>
            <a:prstGeom prst="chord">
              <a:avLst>
                <a:gd name="adj1" fmla="val 7500525"/>
                <a:gd name="adj2" fmla="val 32808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03" name="Oval 102"/>
            <p:cNvSpPr/>
            <p:nvPr/>
          </p:nvSpPr>
          <p:spPr>
            <a:xfrm>
              <a:off x="2011680" y="3401568"/>
              <a:ext cx="850392" cy="914400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4388006" y="1887798"/>
            <a:ext cx="224753" cy="311037"/>
            <a:chOff x="1819656" y="3401568"/>
            <a:chExt cx="1234440" cy="2176271"/>
          </a:xfrm>
          <a:solidFill>
            <a:srgbClr val="3192C1"/>
          </a:solidFill>
        </p:grpSpPr>
        <p:sp>
          <p:nvSpPr>
            <p:cNvPr id="105" name="Chord 104"/>
            <p:cNvSpPr/>
            <p:nvPr/>
          </p:nvSpPr>
          <p:spPr>
            <a:xfrm>
              <a:off x="1819656" y="4181474"/>
              <a:ext cx="1234440" cy="1396365"/>
            </a:xfrm>
            <a:prstGeom prst="chord">
              <a:avLst>
                <a:gd name="adj1" fmla="val 7500525"/>
                <a:gd name="adj2" fmla="val 32808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06" name="Oval 105"/>
            <p:cNvSpPr/>
            <p:nvPr/>
          </p:nvSpPr>
          <p:spPr>
            <a:xfrm>
              <a:off x="2011680" y="3401568"/>
              <a:ext cx="850392" cy="914400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8032864" y="1535579"/>
            <a:ext cx="823843" cy="580743"/>
            <a:chOff x="6521837" y="2743005"/>
            <a:chExt cx="1183906" cy="825063"/>
          </a:xfrm>
        </p:grpSpPr>
        <p:sp>
          <p:nvSpPr>
            <p:cNvPr id="116" name="Rectangle 115"/>
            <p:cNvSpPr/>
            <p:nvPr/>
          </p:nvSpPr>
          <p:spPr>
            <a:xfrm>
              <a:off x="6539340" y="3055159"/>
              <a:ext cx="1166400" cy="512909"/>
            </a:xfrm>
            <a:prstGeom prst="rect">
              <a:avLst/>
            </a:prstGeom>
            <a:solidFill>
              <a:srgbClr val="3192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grpSp>
          <p:nvGrpSpPr>
            <p:cNvPr id="129" name="Group 128"/>
            <p:cNvGrpSpPr/>
            <p:nvPr/>
          </p:nvGrpSpPr>
          <p:grpSpPr>
            <a:xfrm>
              <a:off x="6539343" y="2949004"/>
              <a:ext cx="1166400" cy="108000"/>
              <a:chOff x="6539343" y="2949004"/>
              <a:chExt cx="1166400" cy="108000"/>
            </a:xfrm>
          </p:grpSpPr>
          <p:sp>
            <p:nvSpPr>
              <p:cNvPr id="119" name="Flowchart: Process 118"/>
              <p:cNvSpPr/>
              <p:nvPr/>
            </p:nvSpPr>
            <p:spPr>
              <a:xfrm>
                <a:off x="6539343" y="2949004"/>
                <a:ext cx="1166400" cy="108000"/>
              </a:xfrm>
              <a:prstGeom prst="flowChartProcess">
                <a:avLst/>
              </a:prstGeom>
              <a:solidFill>
                <a:srgbClr val="3192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118" name="Parallelogram 117"/>
              <p:cNvSpPr/>
              <p:nvPr/>
            </p:nvSpPr>
            <p:spPr>
              <a:xfrm>
                <a:off x="6539344" y="2951385"/>
                <a:ext cx="188699" cy="100800"/>
              </a:xfrm>
              <a:prstGeom prst="parallelogram">
                <a:avLst/>
              </a:prstGeom>
              <a:solidFill>
                <a:schemeClr val="bg1"/>
              </a:solidFill>
              <a:ln w="0">
                <a:solidFill>
                  <a:srgbClr val="3192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125" name="Parallelogram 124"/>
              <p:cNvSpPr/>
              <p:nvPr/>
            </p:nvSpPr>
            <p:spPr>
              <a:xfrm>
                <a:off x="6863848" y="2951385"/>
                <a:ext cx="188699" cy="100800"/>
              </a:xfrm>
              <a:prstGeom prst="parallelogram">
                <a:avLst/>
              </a:prstGeom>
              <a:solidFill>
                <a:schemeClr val="bg1"/>
              </a:solidFill>
              <a:ln w="0">
                <a:solidFill>
                  <a:srgbClr val="3192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126" name="Parallelogram 125"/>
              <p:cNvSpPr/>
              <p:nvPr/>
            </p:nvSpPr>
            <p:spPr>
              <a:xfrm>
                <a:off x="7188352" y="2951385"/>
                <a:ext cx="188699" cy="100800"/>
              </a:xfrm>
              <a:prstGeom prst="parallelogram">
                <a:avLst/>
              </a:prstGeom>
              <a:solidFill>
                <a:schemeClr val="bg1"/>
              </a:solidFill>
              <a:ln w="0">
                <a:solidFill>
                  <a:srgbClr val="3192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128" name="Parallelogram 127"/>
              <p:cNvSpPr/>
              <p:nvPr/>
            </p:nvSpPr>
            <p:spPr>
              <a:xfrm>
                <a:off x="7512856" y="2951385"/>
                <a:ext cx="188699" cy="100800"/>
              </a:xfrm>
              <a:prstGeom prst="parallelogram">
                <a:avLst/>
              </a:prstGeom>
              <a:solidFill>
                <a:schemeClr val="bg1"/>
              </a:solidFill>
              <a:ln w="0">
                <a:solidFill>
                  <a:srgbClr val="3192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</p:grpSp>
        <p:grpSp>
          <p:nvGrpSpPr>
            <p:cNvPr id="130" name="Group 129"/>
            <p:cNvGrpSpPr/>
            <p:nvPr/>
          </p:nvGrpSpPr>
          <p:grpSpPr>
            <a:xfrm rot="21000000">
              <a:off x="6521837" y="2743005"/>
              <a:ext cx="1166400" cy="108000"/>
              <a:chOff x="6539343" y="2949004"/>
              <a:chExt cx="1166400" cy="108000"/>
            </a:xfrm>
          </p:grpSpPr>
          <p:sp>
            <p:nvSpPr>
              <p:cNvPr id="131" name="Flowchart: Process 130"/>
              <p:cNvSpPr/>
              <p:nvPr/>
            </p:nvSpPr>
            <p:spPr>
              <a:xfrm>
                <a:off x="6539343" y="2949004"/>
                <a:ext cx="1166400" cy="108000"/>
              </a:xfrm>
              <a:prstGeom prst="flowChartProcess">
                <a:avLst/>
              </a:prstGeom>
              <a:solidFill>
                <a:srgbClr val="3192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132" name="Parallelogram 131"/>
              <p:cNvSpPr/>
              <p:nvPr/>
            </p:nvSpPr>
            <p:spPr>
              <a:xfrm>
                <a:off x="6539344" y="2951385"/>
                <a:ext cx="188699" cy="100800"/>
              </a:xfrm>
              <a:prstGeom prst="parallelogram">
                <a:avLst/>
              </a:prstGeom>
              <a:solidFill>
                <a:schemeClr val="bg1"/>
              </a:solidFill>
              <a:ln w="0">
                <a:solidFill>
                  <a:srgbClr val="3192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133" name="Parallelogram 132"/>
              <p:cNvSpPr/>
              <p:nvPr/>
            </p:nvSpPr>
            <p:spPr>
              <a:xfrm>
                <a:off x="6863848" y="2951385"/>
                <a:ext cx="188699" cy="100800"/>
              </a:xfrm>
              <a:prstGeom prst="parallelogram">
                <a:avLst/>
              </a:prstGeom>
              <a:solidFill>
                <a:schemeClr val="bg1"/>
              </a:solidFill>
              <a:ln w="0">
                <a:solidFill>
                  <a:srgbClr val="3192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134" name="Parallelogram 133"/>
              <p:cNvSpPr/>
              <p:nvPr/>
            </p:nvSpPr>
            <p:spPr>
              <a:xfrm>
                <a:off x="7188352" y="2951385"/>
                <a:ext cx="188699" cy="100800"/>
              </a:xfrm>
              <a:prstGeom prst="parallelogram">
                <a:avLst/>
              </a:prstGeom>
              <a:solidFill>
                <a:schemeClr val="bg1"/>
              </a:solidFill>
              <a:ln w="0">
                <a:solidFill>
                  <a:srgbClr val="3192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135" name="Parallelogram 134"/>
              <p:cNvSpPr/>
              <p:nvPr/>
            </p:nvSpPr>
            <p:spPr>
              <a:xfrm>
                <a:off x="7512856" y="2951385"/>
                <a:ext cx="188699" cy="100800"/>
              </a:xfrm>
              <a:prstGeom prst="parallelogram">
                <a:avLst/>
              </a:prstGeom>
              <a:solidFill>
                <a:schemeClr val="bg1"/>
              </a:solidFill>
              <a:ln w="0">
                <a:solidFill>
                  <a:srgbClr val="3192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</p:grpSp>
      </p:grpSp>
      <p:cxnSp>
        <p:nvCxnSpPr>
          <p:cNvPr id="138" name="Straight Connector 137"/>
          <p:cNvCxnSpPr/>
          <p:nvPr/>
        </p:nvCxnSpPr>
        <p:spPr>
          <a:xfrm flipV="1">
            <a:off x="4582842" y="1779865"/>
            <a:ext cx="309206" cy="264240"/>
          </a:xfrm>
          <a:prstGeom prst="line">
            <a:avLst/>
          </a:prstGeom>
          <a:ln w="41275">
            <a:solidFill>
              <a:srgbClr val="319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H="1" flipV="1">
            <a:off x="4401591" y="1520459"/>
            <a:ext cx="463933" cy="189850"/>
          </a:xfrm>
          <a:prstGeom prst="line">
            <a:avLst/>
          </a:prstGeom>
          <a:ln w="41275">
            <a:solidFill>
              <a:srgbClr val="319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 flipV="1">
            <a:off x="4387715" y="1599057"/>
            <a:ext cx="91292" cy="445048"/>
          </a:xfrm>
          <a:prstGeom prst="line">
            <a:avLst/>
          </a:prstGeom>
          <a:ln w="41275">
            <a:solidFill>
              <a:srgbClr val="319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4438165" y="1204375"/>
            <a:ext cx="439684" cy="333672"/>
          </a:xfrm>
          <a:prstGeom prst="line">
            <a:avLst/>
          </a:prstGeom>
          <a:ln w="41275">
            <a:solidFill>
              <a:srgbClr val="319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4961388" y="1705253"/>
            <a:ext cx="502253" cy="196132"/>
          </a:xfrm>
          <a:prstGeom prst="line">
            <a:avLst/>
          </a:prstGeom>
          <a:ln w="41275">
            <a:solidFill>
              <a:srgbClr val="319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 flipV="1">
            <a:off x="4873900" y="1200833"/>
            <a:ext cx="491203" cy="98970"/>
          </a:xfrm>
          <a:prstGeom prst="line">
            <a:avLst/>
          </a:prstGeom>
          <a:ln w="41275">
            <a:solidFill>
              <a:srgbClr val="319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endCxn id="99" idx="2"/>
          </p:cNvCxnSpPr>
          <p:nvPr/>
        </p:nvCxnSpPr>
        <p:spPr>
          <a:xfrm flipH="1" flipV="1">
            <a:off x="5399903" y="1420163"/>
            <a:ext cx="96949" cy="459377"/>
          </a:xfrm>
          <a:prstGeom prst="line">
            <a:avLst/>
          </a:prstGeom>
          <a:ln w="41275">
            <a:solidFill>
              <a:srgbClr val="319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V="1">
            <a:off x="4969658" y="1290749"/>
            <a:ext cx="429998" cy="388305"/>
          </a:xfrm>
          <a:prstGeom prst="line">
            <a:avLst/>
          </a:prstGeom>
          <a:ln w="41275">
            <a:solidFill>
              <a:srgbClr val="319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7037692" y="2712878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 streaming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5" name="Group 164"/>
          <p:cNvGrpSpPr/>
          <p:nvPr/>
        </p:nvGrpSpPr>
        <p:grpSpPr>
          <a:xfrm>
            <a:off x="1257175" y="1475657"/>
            <a:ext cx="295160" cy="310706"/>
            <a:chOff x="4842933" y="1398251"/>
            <a:chExt cx="1761066" cy="1761066"/>
          </a:xfrm>
          <a:solidFill>
            <a:schemeClr val="bg1"/>
          </a:solidFill>
        </p:grpSpPr>
        <p:sp>
          <p:nvSpPr>
            <p:cNvPr id="166" name="Shape 165"/>
            <p:cNvSpPr/>
            <p:nvPr/>
          </p:nvSpPr>
          <p:spPr>
            <a:xfrm>
              <a:off x="4842933" y="1398251"/>
              <a:ext cx="1761066" cy="1761066"/>
            </a:xfrm>
            <a:prstGeom prst="gear6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7" name="Shape 4"/>
            <p:cNvSpPr/>
            <p:nvPr/>
          </p:nvSpPr>
          <p:spPr>
            <a:xfrm>
              <a:off x="5286287" y="1844284"/>
              <a:ext cx="874358" cy="8690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AT" sz="2700" kern="1200" dirty="0"/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1447274" y="1711064"/>
            <a:ext cx="240875" cy="218322"/>
            <a:chOff x="4842933" y="1398251"/>
            <a:chExt cx="1761066" cy="1761066"/>
          </a:xfrm>
          <a:solidFill>
            <a:schemeClr val="bg1"/>
          </a:solidFill>
        </p:grpSpPr>
        <p:sp>
          <p:nvSpPr>
            <p:cNvPr id="170" name="Shape 169"/>
            <p:cNvSpPr/>
            <p:nvPr/>
          </p:nvSpPr>
          <p:spPr>
            <a:xfrm>
              <a:off x="4842933" y="1398251"/>
              <a:ext cx="1761066" cy="1761066"/>
            </a:xfrm>
            <a:prstGeom prst="gear6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1" name="Shape 4"/>
            <p:cNvSpPr/>
            <p:nvPr/>
          </p:nvSpPr>
          <p:spPr>
            <a:xfrm>
              <a:off x="5286287" y="1844284"/>
              <a:ext cx="874358" cy="8690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AT" sz="2700" kern="1200" dirty="0"/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1626810" y="1215893"/>
            <a:ext cx="308313" cy="164371"/>
            <a:chOff x="1410705" y="1151162"/>
            <a:chExt cx="308313" cy="164371"/>
          </a:xfrm>
        </p:grpSpPr>
        <p:sp>
          <p:nvSpPr>
            <p:cNvPr id="168" name="Rectangle 167"/>
            <p:cNvSpPr/>
            <p:nvPr/>
          </p:nvSpPr>
          <p:spPr>
            <a:xfrm>
              <a:off x="1410705" y="1151162"/>
              <a:ext cx="308313" cy="16437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192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72" name="Isosceles Triangle 171"/>
            <p:cNvSpPr/>
            <p:nvPr/>
          </p:nvSpPr>
          <p:spPr>
            <a:xfrm rot="10800000">
              <a:off x="1426950" y="1153897"/>
              <a:ext cx="268706" cy="80705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3192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173" name="Folded Corner 172"/>
          <p:cNvSpPr/>
          <p:nvPr/>
        </p:nvSpPr>
        <p:spPr>
          <a:xfrm>
            <a:off x="1927450" y="1605970"/>
            <a:ext cx="165885" cy="212904"/>
          </a:xfrm>
          <a:prstGeom prst="foldedCorner">
            <a:avLst>
              <a:gd name="adj" fmla="val 32294"/>
            </a:avLst>
          </a:prstGeom>
          <a:solidFill>
            <a:schemeClr val="bg1"/>
          </a:solidFill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2147814" y="1216743"/>
            <a:ext cx="195999" cy="286142"/>
            <a:chOff x="1712640" y="2708920"/>
            <a:chExt cx="1008112" cy="1584176"/>
          </a:xfrm>
        </p:grpSpPr>
        <p:sp>
          <p:nvSpPr>
            <p:cNvPr id="183" name="Rounded Rectangle 182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Oval 184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Oval 185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Oval 186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Rounded Rectangle 187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7301323" y="1045721"/>
            <a:ext cx="627431" cy="751211"/>
            <a:chOff x="7223904" y="1077435"/>
            <a:chExt cx="627431" cy="751211"/>
          </a:xfrm>
        </p:grpSpPr>
        <p:grpSp>
          <p:nvGrpSpPr>
            <p:cNvPr id="162" name="Group 161"/>
            <p:cNvGrpSpPr/>
            <p:nvPr/>
          </p:nvGrpSpPr>
          <p:grpSpPr>
            <a:xfrm>
              <a:off x="7223904" y="1092234"/>
              <a:ext cx="627431" cy="736412"/>
              <a:chOff x="6482305" y="1798488"/>
              <a:chExt cx="627431" cy="736412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6482305" y="2354900"/>
                <a:ext cx="216000" cy="180000"/>
              </a:xfrm>
              <a:prstGeom prst="ellipse">
                <a:avLst/>
              </a:prstGeom>
              <a:solidFill>
                <a:srgbClr val="3192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6893736" y="2272214"/>
                <a:ext cx="216000" cy="180000"/>
              </a:xfrm>
              <a:prstGeom prst="ellipse">
                <a:avLst/>
              </a:prstGeom>
              <a:solidFill>
                <a:srgbClr val="3192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V="1">
                <a:off x="6671958" y="1874266"/>
                <a:ext cx="0" cy="579189"/>
              </a:xfrm>
              <a:prstGeom prst="line">
                <a:avLst/>
              </a:prstGeom>
              <a:ln w="50800">
                <a:solidFill>
                  <a:srgbClr val="3192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V="1">
                <a:off x="7081007" y="1798488"/>
                <a:ext cx="0" cy="579189"/>
              </a:xfrm>
              <a:prstGeom prst="line">
                <a:avLst/>
              </a:prstGeom>
              <a:ln w="50800">
                <a:solidFill>
                  <a:srgbClr val="3192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V="1">
                <a:off x="6652998" y="1804803"/>
                <a:ext cx="432000" cy="91652"/>
              </a:xfrm>
              <a:prstGeom prst="line">
                <a:avLst/>
              </a:prstGeom>
              <a:ln w="50800">
                <a:solidFill>
                  <a:srgbClr val="3192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flipV="1">
                <a:off x="6663513" y="1868936"/>
                <a:ext cx="432000" cy="91652"/>
              </a:xfrm>
              <a:prstGeom prst="line">
                <a:avLst/>
              </a:prstGeom>
              <a:ln w="50800">
                <a:solidFill>
                  <a:srgbClr val="3192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Oval 90"/>
            <p:cNvSpPr/>
            <p:nvPr/>
          </p:nvSpPr>
          <p:spPr>
            <a:xfrm>
              <a:off x="7797196" y="1077435"/>
              <a:ext cx="51758" cy="53013"/>
            </a:xfrm>
            <a:prstGeom prst="ellipse">
              <a:avLst/>
            </a:prstGeom>
            <a:solidFill>
              <a:srgbClr val="3192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175098" y="3495152"/>
            <a:ext cx="2232000" cy="2232000"/>
            <a:chOff x="5660789" y="3427964"/>
            <a:chExt cx="2232000" cy="2232000"/>
          </a:xfrm>
        </p:grpSpPr>
        <p:sp>
          <p:nvSpPr>
            <p:cNvPr id="3" name="Oval 2"/>
            <p:cNvSpPr/>
            <p:nvPr/>
          </p:nvSpPr>
          <p:spPr>
            <a:xfrm>
              <a:off x="5660789" y="3427964"/>
              <a:ext cx="2232000" cy="2232000"/>
            </a:xfrm>
            <a:prstGeom prst="ellipse">
              <a:avLst/>
            </a:prstGeom>
            <a:solidFill>
              <a:srgbClr val="3192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" name="Oval 4"/>
            <p:cNvSpPr/>
            <p:nvPr/>
          </p:nvSpPr>
          <p:spPr>
            <a:xfrm>
              <a:off x="5939700" y="3955687"/>
              <a:ext cx="144000" cy="142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09" name="Oval 108"/>
            <p:cNvSpPr/>
            <p:nvPr/>
          </p:nvSpPr>
          <p:spPr>
            <a:xfrm>
              <a:off x="5948173" y="4367760"/>
              <a:ext cx="144000" cy="142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12" name="Oval 111"/>
            <p:cNvSpPr/>
            <p:nvPr/>
          </p:nvSpPr>
          <p:spPr>
            <a:xfrm>
              <a:off x="7600179" y="4388685"/>
              <a:ext cx="144000" cy="142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15" name="Oval 114"/>
            <p:cNvSpPr/>
            <p:nvPr/>
          </p:nvSpPr>
          <p:spPr>
            <a:xfrm>
              <a:off x="6932917" y="4586861"/>
              <a:ext cx="144000" cy="142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17" name="Oval 116"/>
            <p:cNvSpPr/>
            <p:nvPr/>
          </p:nvSpPr>
          <p:spPr>
            <a:xfrm>
              <a:off x="7464652" y="5068153"/>
              <a:ext cx="144000" cy="142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20" name="Oval 119"/>
            <p:cNvSpPr/>
            <p:nvPr/>
          </p:nvSpPr>
          <p:spPr>
            <a:xfrm>
              <a:off x="6072596" y="5020615"/>
              <a:ext cx="144000" cy="142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cxnSp>
          <p:nvCxnSpPr>
            <p:cNvPr id="8" name="Curved Connector 7"/>
            <p:cNvCxnSpPr>
              <a:stCxn id="5" idx="7"/>
              <a:endCxn id="112" idx="7"/>
            </p:cNvCxnSpPr>
            <p:nvPr/>
          </p:nvCxnSpPr>
          <p:spPr>
            <a:xfrm rot="16200000" flipH="1">
              <a:off x="6676352" y="3362871"/>
              <a:ext cx="432998" cy="1660479"/>
            </a:xfrm>
            <a:prstGeom prst="curvedConnector3">
              <a:avLst>
                <a:gd name="adj1" fmla="val -57627"/>
              </a:avLst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/>
            <p:cNvCxnSpPr>
              <a:stCxn id="5" idx="6"/>
              <a:endCxn id="117" idx="0"/>
            </p:cNvCxnSpPr>
            <p:nvPr/>
          </p:nvCxnSpPr>
          <p:spPr>
            <a:xfrm>
              <a:off x="6083700" y="4027125"/>
              <a:ext cx="1452952" cy="1041028"/>
            </a:xfrm>
            <a:prstGeom prst="curvedConnector2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/>
            <p:cNvCxnSpPr>
              <a:stCxn id="112" idx="3"/>
              <a:endCxn id="115" idx="6"/>
            </p:cNvCxnSpPr>
            <p:nvPr/>
          </p:nvCxnSpPr>
          <p:spPr>
            <a:xfrm rot="5400000">
              <a:off x="7275261" y="4312292"/>
              <a:ext cx="147663" cy="544350"/>
            </a:xfrm>
            <a:prstGeom prst="curvedConnector2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/>
            <p:cNvCxnSpPr>
              <a:stCxn id="109" idx="7"/>
              <a:endCxn id="112" idx="1"/>
            </p:cNvCxnSpPr>
            <p:nvPr/>
          </p:nvCxnSpPr>
          <p:spPr>
            <a:xfrm rot="16200000" flipH="1">
              <a:off x="6835713" y="3624055"/>
              <a:ext cx="20925" cy="1550182"/>
            </a:xfrm>
            <a:prstGeom prst="curvedConnector3">
              <a:avLst>
                <a:gd name="adj1" fmla="val -1192468"/>
              </a:avLst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/>
            <p:cNvCxnSpPr>
              <a:stCxn id="109" idx="4"/>
              <a:endCxn id="117" idx="2"/>
            </p:cNvCxnSpPr>
            <p:nvPr/>
          </p:nvCxnSpPr>
          <p:spPr>
            <a:xfrm rot="16200000" flipH="1">
              <a:off x="6427934" y="4102873"/>
              <a:ext cx="628956" cy="1444479"/>
            </a:xfrm>
            <a:prstGeom prst="curvedConnector2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120" idx="4"/>
              <a:endCxn id="117" idx="4"/>
            </p:cNvCxnSpPr>
            <p:nvPr/>
          </p:nvCxnSpPr>
          <p:spPr>
            <a:xfrm rot="16200000" flipH="1">
              <a:off x="6816855" y="4491231"/>
              <a:ext cx="47538" cy="1392056"/>
            </a:xfrm>
            <a:prstGeom prst="curvedConnector3">
              <a:avLst>
                <a:gd name="adj1" fmla="val 580878"/>
              </a:avLst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urved Connector 74"/>
            <p:cNvCxnSpPr>
              <a:stCxn id="120" idx="0"/>
              <a:endCxn id="115" idx="2"/>
            </p:cNvCxnSpPr>
            <p:nvPr/>
          </p:nvCxnSpPr>
          <p:spPr>
            <a:xfrm rot="5400000" flipH="1" flipV="1">
              <a:off x="6357598" y="4445297"/>
              <a:ext cx="362316" cy="788321"/>
            </a:xfrm>
            <a:prstGeom prst="curvedConnector2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3" name="Picture 142" descr="amazon_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011" y="4509257"/>
            <a:ext cx="1021202" cy="376568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068" y="4042320"/>
            <a:ext cx="1103685" cy="435766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333" y="3460003"/>
            <a:ext cx="915187" cy="302632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770" y="5061786"/>
            <a:ext cx="1221074" cy="280459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098" y="5385725"/>
            <a:ext cx="1120769" cy="318173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098" y="3548919"/>
            <a:ext cx="959688" cy="639792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5699813" y="5827749"/>
            <a:ext cx="337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</a:rPr>
              <a:t>Content Delivery Networks (CDN)</a:t>
            </a:r>
            <a:endParaRPr lang="de-AT" b="1" dirty="0">
              <a:solidFill>
                <a:srgbClr val="3192C1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490069" y="4946390"/>
            <a:ext cx="4256091" cy="1267941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for sophisticated and highly distributed hosting infrastructures</a:t>
            </a:r>
          </a:p>
          <a:p>
            <a:pPr lvl="0" algn="ctr"/>
            <a:endParaRPr lang="de-AT" b="1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7" y="2198817"/>
            <a:ext cx="462225" cy="462225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39" y="1989527"/>
            <a:ext cx="899077" cy="899077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401" y="2236671"/>
            <a:ext cx="771934" cy="434213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885" y="2297574"/>
            <a:ext cx="671400" cy="252354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50" y="2315241"/>
            <a:ext cx="625919" cy="444403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529" y="2155797"/>
            <a:ext cx="999077" cy="621677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946" y="2376182"/>
            <a:ext cx="346126" cy="281398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38" y="2342785"/>
            <a:ext cx="461013" cy="345760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83" y="2215755"/>
            <a:ext cx="501760" cy="501760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803" y="2358933"/>
            <a:ext cx="480996" cy="320664"/>
          </a:xfrm>
          <a:prstGeom prst="rect">
            <a:avLst/>
          </a:prstGeom>
        </p:spPr>
      </p:pic>
      <p:sp>
        <p:nvSpPr>
          <p:cNvPr id="177" name="Rounded Rectangle 176"/>
          <p:cNvSpPr/>
          <p:nvPr/>
        </p:nvSpPr>
        <p:spPr>
          <a:xfrm>
            <a:off x="1952114" y="3371445"/>
            <a:ext cx="1332000" cy="1357824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</a:t>
            </a:r>
          </a:p>
          <a:p>
            <a:pPr lvl="0"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user-base</a:t>
            </a:r>
          </a:p>
        </p:txBody>
      </p:sp>
      <p:sp>
        <p:nvSpPr>
          <p:cNvPr id="189" name="Rounded Rectangle 188"/>
          <p:cNvSpPr/>
          <p:nvPr/>
        </p:nvSpPr>
        <p:spPr>
          <a:xfrm>
            <a:off x="3424532" y="3347630"/>
            <a:ext cx="1332000" cy="1357824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traffic volume</a:t>
            </a:r>
          </a:p>
        </p:txBody>
      </p:sp>
      <p:sp>
        <p:nvSpPr>
          <p:cNvPr id="190" name="Rounded Rectangle 189"/>
          <p:cNvSpPr/>
          <p:nvPr/>
        </p:nvSpPr>
        <p:spPr>
          <a:xfrm>
            <a:off x="726981" y="5655201"/>
            <a:ext cx="1852520" cy="469929"/>
          </a:xfrm>
          <a:prstGeom prst="roundRect">
            <a:avLst/>
          </a:prstGeom>
          <a:solidFill>
            <a:srgbClr val="E0EFF6"/>
          </a:solidFill>
          <a:ln w="254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dirty="0" err="1" smtClean="0">
                <a:solidFill>
                  <a:srgbClr val="3192C1"/>
                </a:solidFill>
              </a:rPr>
              <a:t>optimize</a:t>
            </a:r>
            <a:r>
              <a:rPr lang="de-AT" sz="1400" dirty="0" smtClean="0">
                <a:solidFill>
                  <a:srgbClr val="3192C1"/>
                </a:solidFill>
              </a:rPr>
              <a:t> </a:t>
            </a:r>
            <a:r>
              <a:rPr lang="de-AT" sz="1400" dirty="0" err="1" smtClean="0">
                <a:solidFill>
                  <a:srgbClr val="3192C1"/>
                </a:solidFill>
              </a:rPr>
              <a:t>underlying</a:t>
            </a:r>
            <a:r>
              <a:rPr lang="de-AT" sz="1400" dirty="0" smtClean="0">
                <a:solidFill>
                  <a:srgbClr val="3192C1"/>
                </a:solidFill>
              </a:rPr>
              <a:t> network usage</a:t>
            </a:r>
            <a:endParaRPr lang="de-AT" sz="1400" dirty="0">
              <a:solidFill>
                <a:srgbClr val="3192C1"/>
              </a:solidFill>
            </a:endParaRPr>
          </a:p>
        </p:txBody>
      </p:sp>
      <p:sp>
        <p:nvSpPr>
          <p:cNvPr id="191" name="Rounded Rectangle 190"/>
          <p:cNvSpPr/>
          <p:nvPr/>
        </p:nvSpPr>
        <p:spPr>
          <a:xfrm>
            <a:off x="2676551" y="5652698"/>
            <a:ext cx="1852520" cy="469929"/>
          </a:xfrm>
          <a:prstGeom prst="roundRect">
            <a:avLst/>
          </a:prstGeom>
          <a:solidFill>
            <a:srgbClr val="E0EFF6"/>
          </a:solidFill>
          <a:ln w="254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dirty="0" smtClean="0">
                <a:solidFill>
                  <a:srgbClr val="3192C1"/>
                </a:solidFill>
              </a:rPr>
              <a:t>increase users‘ Quality of Experience</a:t>
            </a:r>
            <a:endParaRPr lang="de-AT" sz="1400" dirty="0">
              <a:solidFill>
                <a:srgbClr val="3192C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0E798A24-7C7F-4FB3-8549-6DD312FF353D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66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78" grpId="0" animBg="1"/>
      <p:bldP spid="180" grpId="0" animBg="1"/>
      <p:bldP spid="84" grpId="0" animBg="1"/>
      <p:bldP spid="179" grpId="0" animBg="1"/>
      <p:bldP spid="85" grpId="0" animBg="1"/>
      <p:bldP spid="86" grpId="0"/>
      <p:bldP spid="87" grpId="0"/>
      <p:bldP spid="163" grpId="0"/>
      <p:bldP spid="173" grpId="0" animBg="1"/>
      <p:bldP spid="149" grpId="0"/>
      <p:bldP spid="150" grpId="0" animBg="1"/>
      <p:bldP spid="177" grpId="0" animBg="1"/>
      <p:bldP spid="189" grpId="0" animBg="1"/>
      <p:bldP spid="190" grpId="0" animBg="1"/>
      <p:bldP spid="19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/>
          <p:cNvCxnSpPr/>
          <p:nvPr/>
        </p:nvCxnSpPr>
        <p:spPr bwMode="auto">
          <a:xfrm flipV="1">
            <a:off x="5419959" y="2009416"/>
            <a:ext cx="2033483" cy="4209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01" name="Rounded Rectangle 100"/>
          <p:cNvSpPr/>
          <p:nvPr/>
        </p:nvSpPr>
        <p:spPr>
          <a:xfrm>
            <a:off x="4877440" y="4374958"/>
            <a:ext cx="3851710" cy="1741880"/>
          </a:xfrm>
          <a:prstGeom prst="roundRect">
            <a:avLst>
              <a:gd name="adj" fmla="val 877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AT" sz="2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456919" y="1986311"/>
            <a:ext cx="2137424" cy="2117925"/>
          </a:xfrm>
          <a:prstGeom prst="ellipse">
            <a:avLst/>
          </a:prstGeom>
          <a:solidFill>
            <a:srgbClr val="E0EFF6"/>
          </a:solidFill>
          <a:ln w="28575" cap="flat" cmpd="sng" algn="ctr">
            <a:solidFill>
              <a:srgbClr val="3192C1">
                <a:alpha val="40000"/>
              </a:srgbClr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Passive Measurements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792643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40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14" name="Cloud 13"/>
          <p:cNvSpPr/>
          <p:nvPr/>
        </p:nvSpPr>
        <p:spPr bwMode="auto">
          <a:xfrm>
            <a:off x="3991823" y="1943371"/>
            <a:ext cx="1788559" cy="1204289"/>
          </a:xfrm>
          <a:prstGeom prst="cloud">
            <a:avLst/>
          </a:prstGeom>
          <a:solidFill>
            <a:srgbClr val="3192C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network operator</a:t>
            </a:r>
          </a:p>
        </p:txBody>
      </p:sp>
      <p:sp>
        <p:nvSpPr>
          <p:cNvPr id="15" name="Cloud 14"/>
          <p:cNvSpPr/>
          <p:nvPr/>
        </p:nvSpPr>
        <p:spPr bwMode="auto">
          <a:xfrm>
            <a:off x="6708166" y="1274422"/>
            <a:ext cx="2160240" cy="1440160"/>
          </a:xfrm>
          <a:prstGeom prst="cloud">
            <a:avLst/>
          </a:prstGeom>
          <a:solidFill>
            <a:srgbClr val="3192C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  <a:endParaRPr kumimoji="0" lang="de-AT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967731" y="1447545"/>
            <a:ext cx="318183" cy="711450"/>
            <a:chOff x="4252871" y="3958811"/>
            <a:chExt cx="583483" cy="1270389"/>
          </a:xfrm>
        </p:grpSpPr>
        <p:cxnSp>
          <p:nvCxnSpPr>
            <p:cNvPr id="17" name="Straight Connector 16"/>
            <p:cNvCxnSpPr/>
            <p:nvPr/>
          </p:nvCxnSpPr>
          <p:spPr bwMode="auto">
            <a:xfrm flipV="1">
              <a:off x="4304928" y="4293096"/>
              <a:ext cx="216024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 flipV="1">
              <a:off x="4565171" y="4293096"/>
              <a:ext cx="216000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9" name="Oval 18"/>
            <p:cNvSpPr/>
            <p:nvPr/>
          </p:nvSpPr>
          <p:spPr bwMode="auto">
            <a:xfrm>
              <a:off x="4435352" y="4128526"/>
              <a:ext cx="216024" cy="208515"/>
            </a:xfrm>
            <a:prstGeom prst="ellipse">
              <a:avLst/>
            </a:prstGeom>
            <a:solidFill>
              <a:srgbClr val="3192C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4466947" y="4501611"/>
              <a:ext cx="184429" cy="18808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21" name="Arc 20"/>
            <p:cNvSpPr/>
            <p:nvPr/>
          </p:nvSpPr>
          <p:spPr bwMode="auto">
            <a:xfrm>
              <a:off x="4393483" y="4051783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 flipH="1">
              <a:off x="4370952" y="4681955"/>
              <a:ext cx="280424" cy="27036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4370952" y="4952323"/>
              <a:ext cx="382571" cy="18034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24" name="Arc 23"/>
            <p:cNvSpPr/>
            <p:nvPr/>
          </p:nvSpPr>
          <p:spPr bwMode="auto">
            <a:xfrm rot="10800000">
              <a:off x="4331144" y="4038374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Arc 24"/>
            <p:cNvSpPr/>
            <p:nvPr/>
          </p:nvSpPr>
          <p:spPr bwMode="auto">
            <a:xfrm>
              <a:off x="4332354" y="3986982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Arc 25"/>
            <p:cNvSpPr/>
            <p:nvPr/>
          </p:nvSpPr>
          <p:spPr bwMode="auto">
            <a:xfrm rot="10800000">
              <a:off x="4252871" y="3958811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61164" y="2441309"/>
            <a:ext cx="318183" cy="711450"/>
            <a:chOff x="4252871" y="3958811"/>
            <a:chExt cx="583483" cy="1270389"/>
          </a:xfrm>
        </p:grpSpPr>
        <p:cxnSp>
          <p:nvCxnSpPr>
            <p:cNvPr id="28" name="Straight Connector 27"/>
            <p:cNvCxnSpPr/>
            <p:nvPr/>
          </p:nvCxnSpPr>
          <p:spPr bwMode="auto">
            <a:xfrm flipV="1">
              <a:off x="4304928" y="4293096"/>
              <a:ext cx="216024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flipH="1" flipV="1">
              <a:off x="4565171" y="4293096"/>
              <a:ext cx="216000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30" name="Oval 29"/>
            <p:cNvSpPr/>
            <p:nvPr/>
          </p:nvSpPr>
          <p:spPr bwMode="auto">
            <a:xfrm>
              <a:off x="4435352" y="4128526"/>
              <a:ext cx="216024" cy="208515"/>
            </a:xfrm>
            <a:prstGeom prst="ellipse">
              <a:avLst/>
            </a:prstGeom>
            <a:solidFill>
              <a:srgbClr val="3192C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 bwMode="auto">
            <a:xfrm>
              <a:off x="4466947" y="4501611"/>
              <a:ext cx="184429" cy="18808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32" name="Arc 31"/>
            <p:cNvSpPr/>
            <p:nvPr/>
          </p:nvSpPr>
          <p:spPr bwMode="auto">
            <a:xfrm>
              <a:off x="4393483" y="4051783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 flipH="1">
              <a:off x="4370952" y="4681955"/>
              <a:ext cx="280424" cy="27036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4370952" y="4952323"/>
              <a:ext cx="382571" cy="18034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35" name="Arc 34"/>
            <p:cNvSpPr/>
            <p:nvPr/>
          </p:nvSpPr>
          <p:spPr bwMode="auto">
            <a:xfrm rot="10800000">
              <a:off x="4331144" y="4038374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35"/>
            <p:cNvSpPr/>
            <p:nvPr/>
          </p:nvSpPr>
          <p:spPr bwMode="auto">
            <a:xfrm>
              <a:off x="4332354" y="3986982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36"/>
            <p:cNvSpPr/>
            <p:nvPr/>
          </p:nvSpPr>
          <p:spPr bwMode="auto">
            <a:xfrm rot="10800000">
              <a:off x="4252871" y="3958811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164184" y="3268663"/>
            <a:ext cx="318183" cy="711450"/>
            <a:chOff x="4252871" y="3958811"/>
            <a:chExt cx="583483" cy="1270389"/>
          </a:xfrm>
        </p:grpSpPr>
        <p:cxnSp>
          <p:nvCxnSpPr>
            <p:cNvPr id="39" name="Straight Connector 38"/>
            <p:cNvCxnSpPr/>
            <p:nvPr/>
          </p:nvCxnSpPr>
          <p:spPr bwMode="auto">
            <a:xfrm flipV="1">
              <a:off x="4304928" y="4293096"/>
              <a:ext cx="216024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 flipH="1" flipV="1">
              <a:off x="4565171" y="4293096"/>
              <a:ext cx="216000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41" name="Oval 40"/>
            <p:cNvSpPr/>
            <p:nvPr/>
          </p:nvSpPr>
          <p:spPr bwMode="auto">
            <a:xfrm>
              <a:off x="4435352" y="4128526"/>
              <a:ext cx="216024" cy="208515"/>
            </a:xfrm>
            <a:prstGeom prst="ellipse">
              <a:avLst/>
            </a:prstGeom>
            <a:solidFill>
              <a:srgbClr val="3192C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 bwMode="auto">
            <a:xfrm>
              <a:off x="4466947" y="4501611"/>
              <a:ext cx="184429" cy="18808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43" name="Arc 42"/>
            <p:cNvSpPr/>
            <p:nvPr/>
          </p:nvSpPr>
          <p:spPr bwMode="auto">
            <a:xfrm>
              <a:off x="4393483" y="4051783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 bwMode="auto">
            <a:xfrm flipH="1">
              <a:off x="4370952" y="4681955"/>
              <a:ext cx="280424" cy="27036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>
              <a:off x="4370952" y="4952323"/>
              <a:ext cx="382571" cy="18034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46" name="Arc 45"/>
            <p:cNvSpPr/>
            <p:nvPr/>
          </p:nvSpPr>
          <p:spPr bwMode="auto">
            <a:xfrm rot="10800000">
              <a:off x="4331144" y="4038374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Arc 46"/>
            <p:cNvSpPr/>
            <p:nvPr/>
          </p:nvSpPr>
          <p:spPr bwMode="auto">
            <a:xfrm>
              <a:off x="4332354" y="3986982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Arc 47"/>
            <p:cNvSpPr/>
            <p:nvPr/>
          </p:nvSpPr>
          <p:spPr bwMode="auto">
            <a:xfrm rot="10800000">
              <a:off x="4252871" y="3958811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965207" y="3149267"/>
            <a:ext cx="225410" cy="389709"/>
            <a:chOff x="1712640" y="2708920"/>
            <a:chExt cx="1008112" cy="1584176"/>
          </a:xfrm>
        </p:grpSpPr>
        <p:sp>
          <p:nvSpPr>
            <p:cNvPr id="50" name="Rounded Rectangle 49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87532" y="3173605"/>
            <a:ext cx="747184" cy="583580"/>
            <a:chOff x="1202669" y="4437113"/>
            <a:chExt cx="776879" cy="616284"/>
          </a:xfrm>
        </p:grpSpPr>
        <p:sp>
          <p:nvSpPr>
            <p:cNvPr id="57" name="Parallelogram 56"/>
            <p:cNvSpPr/>
            <p:nvPr/>
          </p:nvSpPr>
          <p:spPr bwMode="auto">
            <a:xfrm>
              <a:off x="1202669" y="4797153"/>
              <a:ext cx="776878" cy="256244"/>
            </a:xfrm>
            <a:prstGeom prst="parallelogram">
              <a:avLst>
                <a:gd name="adj" fmla="val 60295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Parallelogram 57"/>
            <p:cNvSpPr>
              <a:spLocks noChangeAspect="1"/>
            </p:cNvSpPr>
            <p:nvPr/>
          </p:nvSpPr>
          <p:spPr bwMode="auto">
            <a:xfrm>
              <a:off x="1430794" y="4971462"/>
              <a:ext cx="218289" cy="720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356230" y="4437113"/>
              <a:ext cx="623318" cy="354090"/>
            </a:xfrm>
            <a:prstGeom prst="rect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1373416" y="4465738"/>
              <a:ext cx="586800" cy="30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 bwMode="auto">
            <a:xfrm>
              <a:off x="1656535" y="4449017"/>
              <a:ext cx="0" cy="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Parallelogram 61"/>
            <p:cNvSpPr/>
            <p:nvPr/>
          </p:nvSpPr>
          <p:spPr bwMode="auto">
            <a:xfrm>
              <a:off x="1346016" y="4814477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Parallelogram 62"/>
            <p:cNvSpPr/>
            <p:nvPr/>
          </p:nvSpPr>
          <p:spPr bwMode="auto">
            <a:xfrm>
              <a:off x="1321426" y="4851679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Parallelogram 63"/>
            <p:cNvSpPr/>
            <p:nvPr/>
          </p:nvSpPr>
          <p:spPr bwMode="auto">
            <a:xfrm>
              <a:off x="1299642" y="488796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Parallelogram 64"/>
            <p:cNvSpPr/>
            <p:nvPr/>
          </p:nvSpPr>
          <p:spPr bwMode="auto">
            <a:xfrm>
              <a:off x="1277990" y="492392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167209" y="2301789"/>
            <a:ext cx="671180" cy="382098"/>
            <a:chOff x="1712640" y="2708920"/>
            <a:chExt cx="1008112" cy="1584176"/>
          </a:xfrm>
        </p:grpSpPr>
        <p:sp>
          <p:nvSpPr>
            <p:cNvPr id="67" name="Rounded Rectangle 66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1747724" y="2843064"/>
              <a:ext cx="940852" cy="123882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 bwMode="auto">
            <a:xfrm flipH="1">
              <a:off x="2184556" y="4113388"/>
              <a:ext cx="59479" cy="164181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1" name="Lightning Bolt 70"/>
          <p:cNvSpPr/>
          <p:nvPr/>
        </p:nvSpPr>
        <p:spPr bwMode="auto">
          <a:xfrm rot="7911724">
            <a:off x="2441049" y="1705611"/>
            <a:ext cx="222596" cy="395962"/>
          </a:xfrm>
          <a:prstGeom prst="lightningBol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Lightning Bolt 72"/>
          <p:cNvSpPr/>
          <p:nvPr/>
        </p:nvSpPr>
        <p:spPr bwMode="auto">
          <a:xfrm rot="5400000">
            <a:off x="2498342" y="3729609"/>
            <a:ext cx="333886" cy="430388"/>
          </a:xfrm>
          <a:prstGeom prst="lightningBol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Connector 73"/>
          <p:cNvCxnSpPr/>
          <p:nvPr/>
        </p:nvCxnSpPr>
        <p:spPr bwMode="auto">
          <a:xfrm>
            <a:off x="3314141" y="1852524"/>
            <a:ext cx="918779" cy="30647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5" name="Straight Connector 74"/>
          <p:cNvCxnSpPr/>
          <p:nvPr/>
        </p:nvCxnSpPr>
        <p:spPr bwMode="auto">
          <a:xfrm flipV="1">
            <a:off x="3094242" y="2628517"/>
            <a:ext cx="994662" cy="2217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 flipV="1">
            <a:off x="3504460" y="2939109"/>
            <a:ext cx="728460" cy="7183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84" name="Oval 83"/>
          <p:cNvSpPr/>
          <p:nvPr/>
        </p:nvSpPr>
        <p:spPr bwMode="auto">
          <a:xfrm>
            <a:off x="5365425" y="2266829"/>
            <a:ext cx="360040" cy="319963"/>
          </a:xfrm>
          <a:prstGeom prst="ellipse">
            <a:avLst/>
          </a:prstGeom>
          <a:solidFill>
            <a:srgbClr val="FF0000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owchart: Magnetic Disk 84"/>
          <p:cNvSpPr/>
          <p:nvPr/>
        </p:nvSpPr>
        <p:spPr bwMode="auto">
          <a:xfrm>
            <a:off x="5994956" y="5075372"/>
            <a:ext cx="1440160" cy="792088"/>
          </a:xfrm>
          <a:prstGeom prst="flowChartMagneticDisk">
            <a:avLst/>
          </a:prstGeom>
          <a:solidFill>
            <a:srgbClr val="FF0000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Streaming data-warehouse (SQL)</a:t>
            </a:r>
          </a:p>
        </p:txBody>
      </p:sp>
      <p:sp>
        <p:nvSpPr>
          <p:cNvPr id="86" name="Rectangle 85"/>
          <p:cNvSpPr/>
          <p:nvPr/>
        </p:nvSpPr>
        <p:spPr bwMode="auto">
          <a:xfrm>
            <a:off x="7059534" y="4660513"/>
            <a:ext cx="1493650" cy="573184"/>
          </a:xfrm>
          <a:prstGeom prst="rect">
            <a:avLst/>
          </a:prstGeom>
          <a:solidFill>
            <a:srgbClr val="FF0000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Characterization and Diagnosis</a:t>
            </a:r>
          </a:p>
        </p:txBody>
      </p:sp>
      <p:cxnSp>
        <p:nvCxnSpPr>
          <p:cNvPr id="87" name="Straight Connector 86"/>
          <p:cNvCxnSpPr>
            <a:stCxn id="84" idx="4"/>
            <a:endCxn id="85" idx="1"/>
          </p:cNvCxnSpPr>
          <p:nvPr/>
        </p:nvCxnSpPr>
        <p:spPr bwMode="auto">
          <a:xfrm>
            <a:off x="5545445" y="2586792"/>
            <a:ext cx="1169591" cy="248858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88" name="TextBox 87"/>
          <p:cNvSpPr txBox="1"/>
          <p:nvPr/>
        </p:nvSpPr>
        <p:spPr>
          <a:xfrm>
            <a:off x="5780197" y="2292778"/>
            <a:ext cx="110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passive probe</a:t>
            </a:r>
            <a:endParaRPr lang="de-AT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798004" y="4859452"/>
            <a:ext cx="1106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traces</a:t>
            </a:r>
            <a:endParaRPr lang="de-AT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833179" y="4909954"/>
            <a:ext cx="586949" cy="465931"/>
            <a:chOff x="6393160" y="3821893"/>
            <a:chExt cx="864096" cy="560262"/>
          </a:xfrm>
        </p:grpSpPr>
        <p:sp>
          <p:nvSpPr>
            <p:cNvPr id="91" name="Flowchart: Document 90"/>
            <p:cNvSpPr/>
            <p:nvPr/>
          </p:nvSpPr>
          <p:spPr bwMode="auto">
            <a:xfrm>
              <a:off x="6393160" y="3821893"/>
              <a:ext cx="864096" cy="560262"/>
            </a:xfrm>
            <a:prstGeom prst="flowChartDocument">
              <a:avLst/>
            </a:prstGeom>
            <a:solidFill>
              <a:srgbClr val="FF0000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 bwMode="auto">
            <a:xfrm>
              <a:off x="6491745" y="3930772"/>
              <a:ext cx="6480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3" name="Straight Connector 92"/>
            <p:cNvCxnSpPr/>
            <p:nvPr/>
          </p:nvCxnSpPr>
          <p:spPr bwMode="auto">
            <a:xfrm>
              <a:off x="6493449" y="4005064"/>
              <a:ext cx="6480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4" name="Straight Connector 93"/>
            <p:cNvCxnSpPr/>
            <p:nvPr/>
          </p:nvCxnSpPr>
          <p:spPr bwMode="auto">
            <a:xfrm>
              <a:off x="6485590" y="4086500"/>
              <a:ext cx="6480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5" name="Straight Connector 94"/>
            <p:cNvCxnSpPr/>
            <p:nvPr/>
          </p:nvCxnSpPr>
          <p:spPr bwMode="auto">
            <a:xfrm>
              <a:off x="6482318" y="4160673"/>
              <a:ext cx="6480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96" name="TextBox 95"/>
          <p:cNvSpPr txBox="1"/>
          <p:nvPr/>
        </p:nvSpPr>
        <p:spPr>
          <a:xfrm>
            <a:off x="1035419" y="2797034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endParaRPr lang="de-AT" sz="16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429046" y="1069403"/>
            <a:ext cx="1470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Network</a:t>
            </a:r>
            <a:endParaRPr lang="de-AT" sz="14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Arc 98"/>
          <p:cNvSpPr>
            <a:spLocks noChangeAspect="1"/>
          </p:cNvSpPr>
          <p:nvPr/>
        </p:nvSpPr>
        <p:spPr bwMode="auto">
          <a:xfrm rot="21239448">
            <a:off x="3520923" y="1231999"/>
            <a:ext cx="2872237" cy="2872237"/>
          </a:xfrm>
          <a:prstGeom prst="arc">
            <a:avLst>
              <a:gd name="adj1" fmla="val 7668327"/>
              <a:gd name="adj2" fmla="val 14619412"/>
            </a:avLst>
          </a:prstGeom>
          <a:noFill/>
          <a:ln w="31750" cap="flat" cmpd="sng" algn="ctr">
            <a:solidFill>
              <a:srgbClr val="3192C1">
                <a:alpha val="35000"/>
              </a:srgbClr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1418852" y="4459038"/>
            <a:ext cx="2876810" cy="3299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1418851" y="4461176"/>
            <a:ext cx="650035" cy="327764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109370" y="4472902"/>
            <a:ext cx="1612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 tickets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1422021" y="4905338"/>
            <a:ext cx="2876810" cy="3299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1422020" y="4907476"/>
            <a:ext cx="650035" cy="327764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112539" y="4919202"/>
            <a:ext cx="1612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 tickets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1424698" y="5349162"/>
            <a:ext cx="2876810" cy="3299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1424697" y="5351300"/>
            <a:ext cx="650035" cy="327764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115216" y="5363026"/>
            <a:ext cx="2098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TCP-level statistics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1413853" y="5795196"/>
            <a:ext cx="2876810" cy="3299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1413852" y="5797334"/>
            <a:ext cx="650035" cy="327764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104371" y="5809060"/>
            <a:ext cx="1612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175" y="2367098"/>
            <a:ext cx="462225" cy="462225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6" y="720152"/>
            <a:ext cx="999077" cy="621677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110" y="1794318"/>
            <a:ext cx="346126" cy="281398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612" y="1166908"/>
            <a:ext cx="480996" cy="320664"/>
          </a:xfrm>
          <a:prstGeom prst="rect">
            <a:avLst/>
          </a:prstGeom>
        </p:spPr>
      </p:pic>
      <p:grpSp>
        <p:nvGrpSpPr>
          <p:cNvPr id="117" name="Group 116"/>
          <p:cNvGrpSpPr/>
          <p:nvPr/>
        </p:nvGrpSpPr>
        <p:grpSpPr>
          <a:xfrm>
            <a:off x="1601848" y="4472902"/>
            <a:ext cx="280508" cy="296493"/>
            <a:chOff x="6393160" y="3821893"/>
            <a:chExt cx="864096" cy="560262"/>
          </a:xfrm>
        </p:grpSpPr>
        <p:sp>
          <p:nvSpPr>
            <p:cNvPr id="118" name="Flowchart: Document 117"/>
            <p:cNvSpPr/>
            <p:nvPr/>
          </p:nvSpPr>
          <p:spPr bwMode="auto">
            <a:xfrm>
              <a:off x="6393160" y="3821893"/>
              <a:ext cx="864096" cy="560262"/>
            </a:xfrm>
            <a:prstGeom prst="flowChartDocument">
              <a:avLst/>
            </a:prstGeom>
            <a:solidFill>
              <a:srgbClr val="3192C1"/>
            </a:solidFill>
            <a:ln w="158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9" name="Straight Connector 118"/>
            <p:cNvCxnSpPr/>
            <p:nvPr/>
          </p:nvCxnSpPr>
          <p:spPr bwMode="auto">
            <a:xfrm>
              <a:off x="6491745" y="3930772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20" name="Straight Connector 119"/>
            <p:cNvCxnSpPr/>
            <p:nvPr/>
          </p:nvCxnSpPr>
          <p:spPr bwMode="auto">
            <a:xfrm>
              <a:off x="6493449" y="4005064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21" name="Straight Connector 120"/>
            <p:cNvCxnSpPr/>
            <p:nvPr/>
          </p:nvCxnSpPr>
          <p:spPr bwMode="auto">
            <a:xfrm>
              <a:off x="6485590" y="4086500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22" name="Straight Connector 121"/>
            <p:cNvCxnSpPr/>
            <p:nvPr/>
          </p:nvCxnSpPr>
          <p:spPr bwMode="auto">
            <a:xfrm>
              <a:off x="6482318" y="4160673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23" name="Group 122"/>
          <p:cNvGrpSpPr/>
          <p:nvPr/>
        </p:nvGrpSpPr>
        <p:grpSpPr>
          <a:xfrm>
            <a:off x="1595727" y="4924303"/>
            <a:ext cx="280508" cy="296493"/>
            <a:chOff x="6393160" y="3821893"/>
            <a:chExt cx="864096" cy="560262"/>
          </a:xfrm>
        </p:grpSpPr>
        <p:sp>
          <p:nvSpPr>
            <p:cNvPr id="124" name="Flowchart: Document 123"/>
            <p:cNvSpPr/>
            <p:nvPr/>
          </p:nvSpPr>
          <p:spPr bwMode="auto">
            <a:xfrm>
              <a:off x="6393160" y="3821893"/>
              <a:ext cx="864096" cy="560262"/>
            </a:xfrm>
            <a:prstGeom prst="flowChartDocument">
              <a:avLst/>
            </a:prstGeom>
            <a:solidFill>
              <a:srgbClr val="3192C1"/>
            </a:solidFill>
            <a:ln w="158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5" name="Straight Connector 124"/>
            <p:cNvCxnSpPr/>
            <p:nvPr/>
          </p:nvCxnSpPr>
          <p:spPr bwMode="auto">
            <a:xfrm>
              <a:off x="6491745" y="3930772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26" name="Straight Connector 125"/>
            <p:cNvCxnSpPr/>
            <p:nvPr/>
          </p:nvCxnSpPr>
          <p:spPr bwMode="auto">
            <a:xfrm>
              <a:off x="6493449" y="4005064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27" name="Straight Connector 126"/>
            <p:cNvCxnSpPr/>
            <p:nvPr/>
          </p:nvCxnSpPr>
          <p:spPr bwMode="auto">
            <a:xfrm>
              <a:off x="6485590" y="4086500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28" name="Straight Connector 127"/>
            <p:cNvCxnSpPr/>
            <p:nvPr/>
          </p:nvCxnSpPr>
          <p:spPr bwMode="auto">
            <a:xfrm>
              <a:off x="6482318" y="4160673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29" name="Group 128"/>
          <p:cNvGrpSpPr/>
          <p:nvPr/>
        </p:nvGrpSpPr>
        <p:grpSpPr>
          <a:xfrm>
            <a:off x="1592666" y="5356904"/>
            <a:ext cx="280508" cy="296493"/>
            <a:chOff x="6393160" y="3821893"/>
            <a:chExt cx="864096" cy="560262"/>
          </a:xfrm>
        </p:grpSpPr>
        <p:sp>
          <p:nvSpPr>
            <p:cNvPr id="130" name="Flowchart: Document 129"/>
            <p:cNvSpPr/>
            <p:nvPr/>
          </p:nvSpPr>
          <p:spPr bwMode="auto">
            <a:xfrm>
              <a:off x="6393160" y="3821893"/>
              <a:ext cx="864096" cy="560262"/>
            </a:xfrm>
            <a:prstGeom prst="flowChartDocument">
              <a:avLst/>
            </a:prstGeom>
            <a:solidFill>
              <a:srgbClr val="3192C1"/>
            </a:solidFill>
            <a:ln w="158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 bwMode="auto">
            <a:xfrm>
              <a:off x="6491745" y="3930772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2" name="Straight Connector 131"/>
            <p:cNvCxnSpPr/>
            <p:nvPr/>
          </p:nvCxnSpPr>
          <p:spPr bwMode="auto">
            <a:xfrm>
              <a:off x="6493449" y="4005064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3" name="Straight Connector 132"/>
            <p:cNvCxnSpPr/>
            <p:nvPr/>
          </p:nvCxnSpPr>
          <p:spPr bwMode="auto">
            <a:xfrm>
              <a:off x="6485590" y="4086500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4" name="Straight Connector 133"/>
            <p:cNvCxnSpPr/>
            <p:nvPr/>
          </p:nvCxnSpPr>
          <p:spPr bwMode="auto">
            <a:xfrm>
              <a:off x="6482318" y="4160673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35" name="Group 134"/>
          <p:cNvGrpSpPr/>
          <p:nvPr/>
        </p:nvGrpSpPr>
        <p:grpSpPr>
          <a:xfrm>
            <a:off x="1595029" y="5813351"/>
            <a:ext cx="280508" cy="296493"/>
            <a:chOff x="6393160" y="3821893"/>
            <a:chExt cx="864096" cy="560262"/>
          </a:xfrm>
        </p:grpSpPr>
        <p:sp>
          <p:nvSpPr>
            <p:cNvPr id="136" name="Flowchart: Document 135"/>
            <p:cNvSpPr/>
            <p:nvPr/>
          </p:nvSpPr>
          <p:spPr bwMode="auto">
            <a:xfrm>
              <a:off x="6393160" y="3821893"/>
              <a:ext cx="864096" cy="560262"/>
            </a:xfrm>
            <a:prstGeom prst="flowChartDocument">
              <a:avLst/>
            </a:prstGeom>
            <a:solidFill>
              <a:srgbClr val="3192C1"/>
            </a:solidFill>
            <a:ln w="158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7" name="Straight Connector 136"/>
            <p:cNvCxnSpPr/>
            <p:nvPr/>
          </p:nvCxnSpPr>
          <p:spPr bwMode="auto">
            <a:xfrm>
              <a:off x="6491745" y="3930772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8" name="Straight Connector 137"/>
            <p:cNvCxnSpPr/>
            <p:nvPr/>
          </p:nvCxnSpPr>
          <p:spPr bwMode="auto">
            <a:xfrm>
              <a:off x="6493449" y="4005064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9" name="Straight Connector 138"/>
            <p:cNvCxnSpPr/>
            <p:nvPr/>
          </p:nvCxnSpPr>
          <p:spPr bwMode="auto">
            <a:xfrm>
              <a:off x="6485590" y="4086500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40" name="Straight Connector 139"/>
            <p:cNvCxnSpPr/>
            <p:nvPr/>
          </p:nvCxnSpPr>
          <p:spPr bwMode="auto">
            <a:xfrm>
              <a:off x="6482318" y="4160673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cxnSp>
        <p:nvCxnSpPr>
          <p:cNvPr id="141" name="Straight Connector 140"/>
          <p:cNvCxnSpPr/>
          <p:nvPr/>
        </p:nvCxnSpPr>
        <p:spPr bwMode="auto">
          <a:xfrm flipH="1">
            <a:off x="8102009" y="1166908"/>
            <a:ext cx="42531" cy="46784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42" name="Straight Connector 141"/>
          <p:cNvCxnSpPr/>
          <p:nvPr/>
        </p:nvCxnSpPr>
        <p:spPr bwMode="auto">
          <a:xfrm flipH="1">
            <a:off x="8254410" y="1487572"/>
            <a:ext cx="613996" cy="29958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43" name="Straight Connector 142"/>
          <p:cNvCxnSpPr>
            <a:stCxn id="115" idx="1"/>
          </p:cNvCxnSpPr>
          <p:nvPr/>
        </p:nvCxnSpPr>
        <p:spPr bwMode="auto">
          <a:xfrm flipH="1" flipV="1">
            <a:off x="8254410" y="1787153"/>
            <a:ext cx="770700" cy="14786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254410" y="1787153"/>
            <a:ext cx="530202" cy="6432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261520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84" grpId="0" animBg="1"/>
      <p:bldP spid="85" grpId="0" animBg="1"/>
      <p:bldP spid="86" grpId="0" animBg="1"/>
      <p:bldP spid="88" grpId="0"/>
      <p:bldP spid="89" grpId="0"/>
      <p:bldP spid="100" grpId="0" animBg="1"/>
      <p:bldP spid="102" grpId="0" animBg="1"/>
      <p:bldP spid="103" grpId="0"/>
      <p:bldP spid="104" grpId="0" animBg="1"/>
      <p:bldP spid="105" grpId="0" animBg="1"/>
      <p:bldP spid="106" grpId="0"/>
      <p:bldP spid="107" grpId="0" animBg="1"/>
      <p:bldP spid="108" grpId="0" animBg="1"/>
      <p:bldP spid="109" grpId="0"/>
      <p:bldP spid="110" grpId="0" animBg="1"/>
      <p:bldP spid="111" grpId="0" animBg="1"/>
      <p:bldP spid="1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231863" y="1057275"/>
            <a:ext cx="9416961" cy="2257425"/>
          </a:xfrm>
          <a:prstGeom prst="roundRect">
            <a:avLst>
              <a:gd name="adj" fmla="val 6237"/>
            </a:avLst>
          </a:prstGeom>
          <a:solidFill>
            <a:srgbClr val="3192C1">
              <a:alpha val="7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to do next: Iterative Diagnosis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 flipH="1">
            <a:off x="102326" y="801189"/>
            <a:ext cx="9703132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41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Pentagon 6"/>
          <p:cNvSpPr/>
          <p:nvPr/>
        </p:nvSpPr>
        <p:spPr>
          <a:xfrm>
            <a:off x="466693" y="1503488"/>
            <a:ext cx="1852612" cy="1132247"/>
          </a:xfrm>
          <a:prstGeom prst="homePlate">
            <a:avLst/>
          </a:prstGeom>
          <a:solidFill>
            <a:srgbClr val="E0EFF6"/>
          </a:solidFill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</a:t>
            </a:r>
            <a:endParaRPr lang="de-AT" sz="16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AT" sz="1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(active, passive, hybrid)</a:t>
            </a:r>
            <a:endParaRPr lang="de-AT" sz="11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hevron 7"/>
          <p:cNvSpPr/>
          <p:nvPr/>
        </p:nvSpPr>
        <p:spPr>
          <a:xfrm>
            <a:off x="1909803" y="1503488"/>
            <a:ext cx="2408768" cy="1132286"/>
          </a:xfrm>
          <a:prstGeom prst="chevron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&amp; Pre-process</a:t>
            </a:r>
          </a:p>
          <a:p>
            <a:pPr algn="ctr"/>
            <a:r>
              <a:rPr lang="de-AT" sz="105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(signal extraction)</a:t>
            </a:r>
            <a:endParaRPr lang="de-AT" sz="105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hevron 8"/>
          <p:cNvSpPr/>
          <p:nvPr/>
        </p:nvSpPr>
        <p:spPr>
          <a:xfrm>
            <a:off x="3835918" y="1503488"/>
            <a:ext cx="2407356" cy="1132286"/>
          </a:xfrm>
          <a:prstGeom prst="chevron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 Changes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5769764" y="1503410"/>
            <a:ext cx="2407356" cy="1132286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Iterative Diagnosis</a:t>
            </a:r>
            <a:endParaRPr lang="de-AT" sz="1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7695879" y="1503410"/>
            <a:ext cx="1704583" cy="1132286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0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8287654" y="1503410"/>
            <a:ext cx="1152000" cy="1132286"/>
          </a:xfrm>
          <a:prstGeom prst="chevron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35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Reporting</a:t>
            </a:r>
            <a:endParaRPr lang="de-AT" sz="135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Elbow Connector 12"/>
          <p:cNvCxnSpPr/>
          <p:nvPr/>
        </p:nvCxnSpPr>
        <p:spPr>
          <a:xfrm rot="5400000">
            <a:off x="3865758" y="-177993"/>
            <a:ext cx="39" cy="5649189"/>
          </a:xfrm>
          <a:prstGeom prst="bentConnector3">
            <a:avLst>
              <a:gd name="adj1" fmla="val 1289638462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98090" y="2857535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Set-up additional measurements (active/passive)</a:t>
            </a:r>
            <a:endParaRPr lang="de-AT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Pentagon 15"/>
          <p:cNvSpPr/>
          <p:nvPr/>
        </p:nvSpPr>
        <p:spPr>
          <a:xfrm>
            <a:off x="464909" y="1503410"/>
            <a:ext cx="1859946" cy="1137600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698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</a:t>
            </a:r>
            <a:endParaRPr lang="de-AT" sz="1600" b="1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AT" sz="11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(passive)</a:t>
            </a:r>
            <a:endParaRPr lang="de-AT" sz="14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5763465" y="1499199"/>
            <a:ext cx="2412000" cy="1137600"/>
          </a:xfrm>
          <a:prstGeom prst="chevron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Diagnosis</a:t>
            </a:r>
            <a:endParaRPr lang="de-AT" sz="1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2620" y="3530031"/>
            <a:ext cx="9386204" cy="123995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62622" y="3529841"/>
            <a:ext cx="465122" cy="124029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5887" y="3612345"/>
            <a:ext cx="80647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 Diagnosis Scheme</a:t>
            </a:r>
          </a:p>
          <a:p>
            <a:pPr lvl="1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 in most scenarios. </a:t>
            </a:r>
          </a:p>
          <a:p>
            <a:pPr lvl="1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Mostly based on passive traces.</a:t>
            </a:r>
          </a:p>
          <a:p>
            <a:pPr lvl="1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Tested in operational networks (e.g., DNS anomalies)</a:t>
            </a:r>
          </a:p>
          <a:p>
            <a:pPr lvl="1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it might not be enough to diagnose probles outside operator‘s boundaries (sometimes)....</a:t>
            </a:r>
            <a:endParaRPr lang="de-AT" sz="12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62618" y="4898249"/>
            <a:ext cx="9386204" cy="1100254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62620" y="4898248"/>
            <a:ext cx="465122" cy="110025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5885" y="4980563"/>
            <a:ext cx="780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Iterative Diagnosis Scheme</a:t>
            </a:r>
          </a:p>
          <a:p>
            <a:pPr lvl="1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Set-up existing measurements and/or access existing ones. </a:t>
            </a:r>
          </a:p>
          <a:p>
            <a:pPr lvl="1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Vantage Points (federated measurement architecture)</a:t>
            </a:r>
          </a:p>
          <a:p>
            <a:pPr lvl="1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flexible time-granularity management</a:t>
            </a:r>
            <a:endParaRPr lang="de-AT" sz="12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092843" y="3978708"/>
            <a:ext cx="108000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9" name="Oval 28"/>
          <p:cNvSpPr/>
          <p:nvPr/>
        </p:nvSpPr>
        <p:spPr>
          <a:xfrm>
            <a:off x="1098985" y="4150842"/>
            <a:ext cx="108000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0" name="Oval 29"/>
          <p:cNvSpPr/>
          <p:nvPr/>
        </p:nvSpPr>
        <p:spPr>
          <a:xfrm>
            <a:off x="1092843" y="4350042"/>
            <a:ext cx="108000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1" name="Oval 30"/>
          <p:cNvSpPr/>
          <p:nvPr/>
        </p:nvSpPr>
        <p:spPr>
          <a:xfrm>
            <a:off x="1094222" y="4523590"/>
            <a:ext cx="108000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2" name="Oval 31"/>
          <p:cNvSpPr/>
          <p:nvPr/>
        </p:nvSpPr>
        <p:spPr>
          <a:xfrm>
            <a:off x="1092843" y="5345372"/>
            <a:ext cx="108000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3" name="Oval 32"/>
          <p:cNvSpPr/>
          <p:nvPr/>
        </p:nvSpPr>
        <p:spPr>
          <a:xfrm>
            <a:off x="1092843" y="5525319"/>
            <a:ext cx="108000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4" name="Oval 33"/>
          <p:cNvSpPr/>
          <p:nvPr/>
        </p:nvSpPr>
        <p:spPr>
          <a:xfrm>
            <a:off x="1092843" y="5714356"/>
            <a:ext cx="108000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218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7" grpId="0" animBg="1"/>
      <p:bldP spid="25" grpId="0" animBg="1"/>
      <p:bldP spid="26" grpId="0" animBg="1"/>
      <p:bldP spid="27" grpId="0"/>
      <p:bldP spid="32" grpId="0" animBg="1"/>
      <p:bldP spid="33" grpId="0" animBg="1"/>
      <p:bldP spid="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Distributed/Hybrid Measurement scheme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42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7" name="Picture 6" descr="google_logo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496" y="5447458"/>
            <a:ext cx="1080120" cy="674475"/>
          </a:xfrm>
          <a:prstGeom prst="rect">
            <a:avLst/>
          </a:prstGeom>
        </p:spPr>
      </p:pic>
      <p:sp>
        <p:nvSpPr>
          <p:cNvPr id="8" name="Cloud 7"/>
          <p:cNvSpPr/>
          <p:nvPr/>
        </p:nvSpPr>
        <p:spPr bwMode="auto">
          <a:xfrm>
            <a:off x="1915766" y="3263237"/>
            <a:ext cx="4111041" cy="2638035"/>
          </a:xfrm>
          <a:prstGeom prst="cloud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418206" y="1040752"/>
            <a:ext cx="1147895" cy="1303488"/>
            <a:chOff x="916471" y="1658051"/>
            <a:chExt cx="1368000" cy="1588833"/>
          </a:xfrm>
        </p:grpSpPr>
        <p:sp>
          <p:nvSpPr>
            <p:cNvPr id="10" name="Rectangle 9"/>
            <p:cNvSpPr/>
            <p:nvPr/>
          </p:nvSpPr>
          <p:spPr bwMode="auto">
            <a:xfrm>
              <a:off x="916471" y="2832563"/>
              <a:ext cx="1368000" cy="414321"/>
            </a:xfrm>
            <a:prstGeom prst="rect">
              <a:avLst/>
            </a:prstGeom>
            <a:solidFill>
              <a:srgbClr val="3192C1"/>
            </a:solidFill>
            <a:ln w="222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AT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reasoner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92560" y="1658051"/>
              <a:ext cx="1224136" cy="1224136"/>
              <a:chOff x="1917318" y="2458788"/>
              <a:chExt cx="1399608" cy="1374943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3172910" y="3169060"/>
                <a:ext cx="144016" cy="23184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1917318" y="3157378"/>
                <a:ext cx="144016" cy="23184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2071939" y="3212976"/>
                <a:ext cx="1080861" cy="620755"/>
              </a:xfrm>
              <a:prstGeom prst="rect">
                <a:avLst/>
              </a:prstGeom>
              <a:solidFill>
                <a:srgbClr val="3192C1"/>
              </a:solidFill>
              <a:ln w="22225" cap="flat" cmpd="sng" algn="ctr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 bwMode="auto">
              <a:xfrm>
                <a:off x="2077634" y="2744924"/>
                <a:ext cx="1075166" cy="1080120"/>
              </a:xfrm>
              <a:prstGeom prst="ellipse">
                <a:avLst/>
              </a:prstGeom>
              <a:solidFill>
                <a:srgbClr val="3192C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2144688" y="2874838"/>
                <a:ext cx="477079" cy="48215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2612740" y="2874838"/>
                <a:ext cx="477079" cy="48215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1999089" y="3080756"/>
                <a:ext cx="92028" cy="38509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2589880" y="2517760"/>
                <a:ext cx="45719" cy="25907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 bwMode="auto">
              <a:xfrm>
                <a:off x="2553875" y="2458788"/>
                <a:ext cx="117727" cy="13849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Block Arc 20"/>
              <p:cNvSpPr/>
              <p:nvPr/>
            </p:nvSpPr>
            <p:spPr bwMode="auto">
              <a:xfrm rot="10800000">
                <a:off x="2320846" y="3205839"/>
                <a:ext cx="598579" cy="504056"/>
              </a:xfrm>
              <a:prstGeom prst="blockArc">
                <a:avLst>
                  <a:gd name="adj1" fmla="val 10773127"/>
                  <a:gd name="adj2" fmla="val 21589465"/>
                  <a:gd name="adj3" fmla="val 18674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2181937" y="2909220"/>
                <a:ext cx="399172" cy="41339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/>
              <p:cNvSpPr/>
              <p:nvPr/>
            </p:nvSpPr>
            <p:spPr bwMode="auto">
              <a:xfrm>
                <a:off x="2656339" y="2915570"/>
                <a:ext cx="399172" cy="41339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 bwMode="auto">
              <a:xfrm>
                <a:off x="2307027" y="3033057"/>
                <a:ext cx="152400" cy="164095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2781545" y="3033057"/>
                <a:ext cx="152400" cy="164095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3142690" y="3085855"/>
                <a:ext cx="92028" cy="38509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4187166" y="1059668"/>
            <a:ext cx="1339533" cy="1350997"/>
            <a:chOff x="3475023" y="1487749"/>
            <a:chExt cx="1665382" cy="1806644"/>
          </a:xfrm>
        </p:grpSpPr>
        <p:sp>
          <p:nvSpPr>
            <p:cNvPr id="28" name="Rectangle 27"/>
            <p:cNvSpPr/>
            <p:nvPr/>
          </p:nvSpPr>
          <p:spPr bwMode="auto">
            <a:xfrm>
              <a:off x="3525864" y="2880072"/>
              <a:ext cx="1368152" cy="414321"/>
            </a:xfrm>
            <a:prstGeom prst="rect">
              <a:avLst/>
            </a:prstGeom>
            <a:solidFill>
              <a:srgbClr val="3192C1"/>
            </a:solidFill>
            <a:ln w="222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AT" sz="1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repository</a:t>
              </a:r>
            </a:p>
          </p:txBody>
        </p:sp>
        <p:sp>
          <p:nvSpPr>
            <p:cNvPr id="29" name="Can 47"/>
            <p:cNvSpPr>
              <a:spLocks noChangeArrowheads="1"/>
            </p:cNvSpPr>
            <p:nvPr/>
          </p:nvSpPr>
          <p:spPr bwMode="auto">
            <a:xfrm>
              <a:off x="3475023" y="1683766"/>
              <a:ext cx="1055914" cy="938343"/>
            </a:xfrm>
            <a:prstGeom prst="can">
              <a:avLst>
                <a:gd name="adj" fmla="val 24954"/>
              </a:avLst>
            </a:prstGeom>
            <a:solidFill>
              <a:srgbClr val="3192C1"/>
            </a:solidFill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Can 47"/>
            <p:cNvSpPr>
              <a:spLocks noChangeArrowheads="1"/>
            </p:cNvSpPr>
            <p:nvPr/>
          </p:nvSpPr>
          <p:spPr bwMode="auto">
            <a:xfrm>
              <a:off x="3627423" y="1836166"/>
              <a:ext cx="1055914" cy="938343"/>
            </a:xfrm>
            <a:prstGeom prst="can">
              <a:avLst>
                <a:gd name="adj" fmla="val 24954"/>
              </a:avLst>
            </a:prstGeom>
            <a:solidFill>
              <a:srgbClr val="3192C1"/>
            </a:solidFill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Can 47"/>
            <p:cNvSpPr>
              <a:spLocks noChangeArrowheads="1"/>
            </p:cNvSpPr>
            <p:nvPr/>
          </p:nvSpPr>
          <p:spPr bwMode="auto">
            <a:xfrm>
              <a:off x="3779823" y="1988566"/>
              <a:ext cx="1055914" cy="938343"/>
            </a:xfrm>
            <a:prstGeom prst="can">
              <a:avLst>
                <a:gd name="adj" fmla="val 24954"/>
              </a:avLst>
            </a:prstGeom>
            <a:solidFill>
              <a:srgbClr val="3192C1"/>
            </a:solidFill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226268" y="1487749"/>
              <a:ext cx="914137" cy="869069"/>
              <a:chOff x="6393160" y="2491459"/>
              <a:chExt cx="1274177" cy="1271534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6393160" y="2491459"/>
                <a:ext cx="909298" cy="890935"/>
                <a:chOff x="3081866" y="1981200"/>
                <a:chExt cx="2421466" cy="2421466"/>
              </a:xfrm>
              <a:solidFill>
                <a:srgbClr val="3192C1"/>
              </a:solidFill>
            </p:grpSpPr>
            <p:sp>
              <p:nvSpPr>
                <p:cNvPr id="40" name="Shape 39"/>
                <p:cNvSpPr/>
                <p:nvPr/>
              </p:nvSpPr>
              <p:spPr>
                <a:xfrm>
                  <a:off x="3081866" y="1981200"/>
                  <a:ext cx="2421466" cy="2421466"/>
                </a:xfrm>
                <a:prstGeom prst="gear9">
                  <a:avLst/>
                </a:pr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1" name="Shape 4"/>
                <p:cNvSpPr/>
                <p:nvPr/>
              </p:nvSpPr>
              <p:spPr>
                <a:xfrm>
                  <a:off x="3568688" y="2548417"/>
                  <a:ext cx="1447822" cy="1244683"/>
                </a:xfrm>
                <a:prstGeom prst="rect">
                  <a:avLst/>
                </a:prstGeom>
                <a:grp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4450" tIns="44450" rIns="44450" bIns="44450" numCol="1" spcCol="1270" anchor="ctr" anchorCtr="0">
                  <a:noAutofit/>
                </a:bodyPr>
                <a:lstStyle/>
                <a:p>
                  <a:pPr lvl="0" algn="ctr" defTabSz="1555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de-AT" sz="2800" kern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 rot="2049307">
                <a:off x="7000535" y="3161619"/>
                <a:ext cx="594320" cy="601374"/>
                <a:chOff x="3081866" y="1981200"/>
                <a:chExt cx="2421466" cy="2421466"/>
              </a:xfrm>
              <a:solidFill>
                <a:srgbClr val="3192C1"/>
              </a:solidFill>
            </p:grpSpPr>
            <p:sp>
              <p:nvSpPr>
                <p:cNvPr id="38" name="Shape 37"/>
                <p:cNvSpPr/>
                <p:nvPr/>
              </p:nvSpPr>
              <p:spPr>
                <a:xfrm>
                  <a:off x="3081866" y="1981200"/>
                  <a:ext cx="2421466" cy="2421466"/>
                </a:xfrm>
                <a:prstGeom prst="gear9">
                  <a:avLst/>
                </a:pr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9" name="Shape 4"/>
                <p:cNvSpPr/>
                <p:nvPr/>
              </p:nvSpPr>
              <p:spPr>
                <a:xfrm>
                  <a:off x="3568688" y="2548417"/>
                  <a:ext cx="1447822" cy="1244683"/>
                </a:xfrm>
                <a:prstGeom prst="rect">
                  <a:avLst/>
                </a:prstGeom>
                <a:grp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4450" tIns="44450" rIns="44450" bIns="44450" numCol="1" spcCol="1270" anchor="ctr" anchorCtr="0">
                  <a:noAutofit/>
                </a:bodyPr>
                <a:lstStyle/>
                <a:p>
                  <a:pPr lvl="0" algn="ctr" defTabSz="1555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de-AT" sz="2800" kern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7239000" y="2808542"/>
                <a:ext cx="428337" cy="409530"/>
                <a:chOff x="3081866" y="1981200"/>
                <a:chExt cx="2421466" cy="2421466"/>
              </a:xfrm>
              <a:solidFill>
                <a:srgbClr val="3192C1"/>
              </a:solidFill>
            </p:grpSpPr>
            <p:sp>
              <p:nvSpPr>
                <p:cNvPr id="36" name="Shape 35"/>
                <p:cNvSpPr/>
                <p:nvPr/>
              </p:nvSpPr>
              <p:spPr>
                <a:xfrm>
                  <a:off x="3081866" y="1981200"/>
                  <a:ext cx="2421466" cy="2421466"/>
                </a:xfrm>
                <a:prstGeom prst="gear9">
                  <a:avLst/>
                </a:pr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7" name="Shape 4"/>
                <p:cNvSpPr/>
                <p:nvPr/>
              </p:nvSpPr>
              <p:spPr>
                <a:xfrm>
                  <a:off x="3568688" y="2548417"/>
                  <a:ext cx="1447822" cy="1244683"/>
                </a:xfrm>
                <a:prstGeom prst="rect">
                  <a:avLst/>
                </a:prstGeom>
                <a:grp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4450" tIns="44450" rIns="44450" bIns="44450" numCol="1" spcCol="1270" anchor="ctr" anchorCtr="0">
                  <a:noAutofit/>
                </a:bodyPr>
                <a:lstStyle/>
                <a:p>
                  <a:pPr lvl="0" algn="ctr" defTabSz="1555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de-AT" sz="2800" kern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42" name="Oval 41"/>
          <p:cNvSpPr/>
          <p:nvPr/>
        </p:nvSpPr>
        <p:spPr bwMode="auto">
          <a:xfrm>
            <a:off x="2873151" y="5193112"/>
            <a:ext cx="236404" cy="265232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3465472" y="3642786"/>
            <a:ext cx="236404" cy="265232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3861644" y="4461112"/>
            <a:ext cx="236404" cy="265232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4756746" y="3654017"/>
            <a:ext cx="236404" cy="265232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 rot="21352609">
            <a:off x="965626" y="4119973"/>
            <a:ext cx="1707025" cy="4571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 rot="20625365">
            <a:off x="858176" y="4949134"/>
            <a:ext cx="1519378" cy="4571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2210383" y="4601512"/>
            <a:ext cx="236404" cy="265232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Straight Connector 50"/>
          <p:cNvCxnSpPr>
            <a:stCxn id="64" idx="6"/>
            <a:endCxn id="43" idx="2"/>
          </p:cNvCxnSpPr>
          <p:nvPr/>
        </p:nvCxnSpPr>
        <p:spPr bwMode="auto">
          <a:xfrm flipV="1">
            <a:off x="2858455" y="3775402"/>
            <a:ext cx="607017" cy="289163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2" name="Straight Connector 51"/>
          <p:cNvCxnSpPr>
            <a:stCxn id="64" idx="3"/>
            <a:endCxn id="50" idx="0"/>
          </p:cNvCxnSpPr>
          <p:nvPr/>
        </p:nvCxnSpPr>
        <p:spPr bwMode="auto">
          <a:xfrm flipH="1">
            <a:off x="2328585" y="4158339"/>
            <a:ext cx="328087" cy="443173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3" name="Straight Connector 52"/>
          <p:cNvCxnSpPr>
            <a:stCxn id="50" idx="5"/>
            <a:endCxn id="42" idx="1"/>
          </p:cNvCxnSpPr>
          <p:nvPr/>
        </p:nvCxnSpPr>
        <p:spPr bwMode="auto">
          <a:xfrm>
            <a:off x="2412166" y="4827902"/>
            <a:ext cx="495606" cy="40405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4" name="Straight Connector 53"/>
          <p:cNvCxnSpPr>
            <a:stCxn id="42" idx="0"/>
            <a:endCxn id="64" idx="4"/>
          </p:cNvCxnSpPr>
          <p:nvPr/>
        </p:nvCxnSpPr>
        <p:spPr bwMode="auto">
          <a:xfrm flipH="1" flipV="1">
            <a:off x="2740253" y="4197181"/>
            <a:ext cx="251100" cy="995931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5" name="Straight Connector 54"/>
          <p:cNvCxnSpPr>
            <a:stCxn id="64" idx="5"/>
            <a:endCxn id="44" idx="2"/>
          </p:cNvCxnSpPr>
          <p:nvPr/>
        </p:nvCxnSpPr>
        <p:spPr bwMode="auto">
          <a:xfrm>
            <a:off x="2823834" y="4158339"/>
            <a:ext cx="1037810" cy="435389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6" name="Straight Connector 55"/>
          <p:cNvCxnSpPr>
            <a:stCxn id="42" idx="7"/>
            <a:endCxn id="44" idx="3"/>
          </p:cNvCxnSpPr>
          <p:nvPr/>
        </p:nvCxnSpPr>
        <p:spPr bwMode="auto">
          <a:xfrm flipV="1">
            <a:off x="3074934" y="4687502"/>
            <a:ext cx="821331" cy="54445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7" name="Straight Connector 56"/>
          <p:cNvCxnSpPr>
            <a:stCxn id="44" idx="0"/>
            <a:endCxn id="43" idx="5"/>
          </p:cNvCxnSpPr>
          <p:nvPr/>
        </p:nvCxnSpPr>
        <p:spPr bwMode="auto">
          <a:xfrm flipH="1" flipV="1">
            <a:off x="3667255" y="3869176"/>
            <a:ext cx="312591" cy="591936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8" name="Straight Connector 57"/>
          <p:cNvCxnSpPr>
            <a:stCxn id="43" idx="6"/>
            <a:endCxn id="45" idx="2"/>
          </p:cNvCxnSpPr>
          <p:nvPr/>
        </p:nvCxnSpPr>
        <p:spPr bwMode="auto">
          <a:xfrm>
            <a:off x="3701876" y="3775402"/>
            <a:ext cx="1054870" cy="11231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9" name="Straight Connector 58"/>
          <p:cNvCxnSpPr>
            <a:stCxn id="66" idx="1"/>
            <a:endCxn id="45" idx="6"/>
          </p:cNvCxnSpPr>
          <p:nvPr/>
        </p:nvCxnSpPr>
        <p:spPr bwMode="auto">
          <a:xfrm flipH="1" flipV="1">
            <a:off x="4993150" y="3786633"/>
            <a:ext cx="389969" cy="49617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60" name="Straight Connector 59"/>
          <p:cNvCxnSpPr>
            <a:stCxn id="44" idx="5"/>
            <a:endCxn id="102" idx="2"/>
          </p:cNvCxnSpPr>
          <p:nvPr/>
        </p:nvCxnSpPr>
        <p:spPr bwMode="auto">
          <a:xfrm>
            <a:off x="4063427" y="4687502"/>
            <a:ext cx="693319" cy="424911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61" name="Straight Connector 60"/>
          <p:cNvCxnSpPr>
            <a:stCxn id="102" idx="7"/>
            <a:endCxn id="66" idx="3"/>
          </p:cNvCxnSpPr>
          <p:nvPr/>
        </p:nvCxnSpPr>
        <p:spPr bwMode="auto">
          <a:xfrm flipV="1">
            <a:off x="4958529" y="4470351"/>
            <a:ext cx="424590" cy="548288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62" name="Straight Connector 61"/>
          <p:cNvCxnSpPr>
            <a:stCxn id="102" idx="0"/>
            <a:endCxn id="45" idx="4"/>
          </p:cNvCxnSpPr>
          <p:nvPr/>
        </p:nvCxnSpPr>
        <p:spPr bwMode="auto">
          <a:xfrm flipV="1">
            <a:off x="4874948" y="3919249"/>
            <a:ext cx="0" cy="1060548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63" name="Rectangle 62"/>
          <p:cNvSpPr/>
          <p:nvPr/>
        </p:nvSpPr>
        <p:spPr bwMode="auto">
          <a:xfrm rot="1109903">
            <a:off x="1054305" y="3749605"/>
            <a:ext cx="1694297" cy="4571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2622051" y="3931949"/>
            <a:ext cx="236404" cy="265232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5491998" y="4376577"/>
            <a:ext cx="1260000" cy="4571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5348498" y="4243961"/>
            <a:ext cx="236404" cy="265232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2398" y="4336712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16637" y="5321425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541376" y="1765971"/>
            <a:ext cx="81729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de-AT" sz="11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Passive</a:t>
            </a:r>
          </a:p>
          <a:p>
            <a:r>
              <a:rPr lang="de-AT" sz="11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probe</a:t>
            </a:r>
            <a:endParaRPr lang="de-AT" sz="11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556748" y="1146922"/>
            <a:ext cx="81729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de-AT" sz="11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</a:p>
          <a:p>
            <a:r>
              <a:rPr lang="de-AT" sz="11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probe</a:t>
            </a:r>
            <a:endParaRPr lang="de-AT" sz="11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Curved Connector 84"/>
          <p:cNvCxnSpPr>
            <a:endCxn id="28" idx="1"/>
          </p:cNvCxnSpPr>
          <p:nvPr/>
        </p:nvCxnSpPr>
        <p:spPr bwMode="auto">
          <a:xfrm flipV="1">
            <a:off x="1155251" y="2255752"/>
            <a:ext cx="3072808" cy="119497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4925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cxnSp>
        <p:nvCxnSpPr>
          <p:cNvPr id="86" name="Curved Connector 85"/>
          <p:cNvCxnSpPr>
            <a:stCxn id="80" idx="3"/>
          </p:cNvCxnSpPr>
          <p:nvPr/>
        </p:nvCxnSpPr>
        <p:spPr bwMode="auto">
          <a:xfrm flipV="1">
            <a:off x="3193940" y="2410665"/>
            <a:ext cx="1334208" cy="2608992"/>
          </a:xfrm>
          <a:prstGeom prst="curvedConnector2">
            <a:avLst/>
          </a:prstGeom>
          <a:solidFill>
            <a:schemeClr val="accent1"/>
          </a:solidFill>
          <a:ln w="34925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cxnSp>
        <p:nvCxnSpPr>
          <p:cNvPr id="87" name="Straight Arrow Connector 86"/>
          <p:cNvCxnSpPr/>
          <p:nvPr/>
        </p:nvCxnSpPr>
        <p:spPr bwMode="auto">
          <a:xfrm flipV="1">
            <a:off x="2658422" y="1635690"/>
            <a:ext cx="1424898" cy="853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C000"/>
            </a:solidFill>
            <a:prstDash val="sysDash"/>
            <a:round/>
            <a:headEnd type="triangle"/>
            <a:tailEnd type="triangle"/>
          </a:ln>
          <a:effectLst/>
        </p:spPr>
      </p:cxnSp>
      <p:cxnSp>
        <p:nvCxnSpPr>
          <p:cNvPr id="88" name="Straight Arrow Connector 87"/>
          <p:cNvCxnSpPr>
            <a:stCxn id="10" idx="2"/>
          </p:cNvCxnSpPr>
          <p:nvPr/>
        </p:nvCxnSpPr>
        <p:spPr bwMode="auto">
          <a:xfrm flipH="1">
            <a:off x="967917" y="2344240"/>
            <a:ext cx="1024237" cy="853614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C000"/>
            </a:solidFill>
            <a:prstDash val="sysDash"/>
            <a:round/>
            <a:headEnd type="none" w="sm" len="sm"/>
            <a:tailEnd type="triangle" w="lg" len="lg"/>
          </a:ln>
          <a:effectLst/>
        </p:spPr>
      </p:cxnSp>
      <p:cxnSp>
        <p:nvCxnSpPr>
          <p:cNvPr id="89" name="Straight Arrow Connector 88"/>
          <p:cNvCxnSpPr>
            <a:stCxn id="10" idx="2"/>
            <a:endCxn id="80" idx="0"/>
          </p:cNvCxnSpPr>
          <p:nvPr/>
        </p:nvCxnSpPr>
        <p:spPr bwMode="auto">
          <a:xfrm>
            <a:off x="1992154" y="2344240"/>
            <a:ext cx="1014452" cy="2422548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C000"/>
            </a:solidFill>
            <a:prstDash val="sysDash"/>
            <a:round/>
            <a:headEnd type="none" w="sm" len="sm"/>
            <a:tailEnd type="triangle" w="lg" len="lg"/>
          </a:ln>
          <a:effectLst/>
        </p:spPr>
      </p:cxnSp>
      <p:cxnSp>
        <p:nvCxnSpPr>
          <p:cNvPr id="90" name="Curved Connector 89"/>
          <p:cNvCxnSpPr>
            <a:stCxn id="104" idx="3"/>
            <a:endCxn id="28" idx="3"/>
          </p:cNvCxnSpPr>
          <p:nvPr/>
        </p:nvCxnSpPr>
        <p:spPr bwMode="auto">
          <a:xfrm flipV="1">
            <a:off x="5077535" y="2255752"/>
            <a:ext cx="250983" cy="2532239"/>
          </a:xfrm>
          <a:prstGeom prst="curvedConnector3">
            <a:avLst>
              <a:gd name="adj1" fmla="val 191082"/>
            </a:avLst>
          </a:prstGeom>
          <a:solidFill>
            <a:schemeClr val="accent1"/>
          </a:solidFill>
          <a:ln w="34925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cxnSp>
        <p:nvCxnSpPr>
          <p:cNvPr id="91" name="Straight Arrow Connector 90"/>
          <p:cNvCxnSpPr>
            <a:stCxn id="10" idx="2"/>
            <a:endCxn id="104" idx="0"/>
          </p:cNvCxnSpPr>
          <p:nvPr/>
        </p:nvCxnSpPr>
        <p:spPr bwMode="auto">
          <a:xfrm>
            <a:off x="1992154" y="2344240"/>
            <a:ext cx="2898047" cy="219088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C000"/>
            </a:solidFill>
            <a:prstDash val="sysDash"/>
            <a:round/>
            <a:headEnd type="none" w="sm" len="sm"/>
            <a:tailEnd type="triangle" w="lg" len="lg"/>
          </a:ln>
          <a:effectLst/>
        </p:spPr>
      </p:cxnSp>
      <p:cxnSp>
        <p:nvCxnSpPr>
          <p:cNvPr id="92" name="Straight Arrow Connector 91"/>
          <p:cNvCxnSpPr>
            <a:stCxn id="10" idx="2"/>
            <a:endCxn id="83" idx="0"/>
          </p:cNvCxnSpPr>
          <p:nvPr/>
        </p:nvCxnSpPr>
        <p:spPr bwMode="auto">
          <a:xfrm>
            <a:off x="1992154" y="2344240"/>
            <a:ext cx="2920674" cy="1032369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C000"/>
            </a:solidFill>
            <a:prstDash val="sysDash"/>
            <a:round/>
            <a:headEnd type="none" w="sm" len="sm"/>
            <a:tailEnd type="triangle" w="lg" len="lg"/>
          </a:ln>
          <a:effectLst/>
        </p:spPr>
      </p:cxnSp>
      <p:cxnSp>
        <p:nvCxnSpPr>
          <p:cNvPr id="93" name="Straight Arrow Connector 92"/>
          <p:cNvCxnSpPr/>
          <p:nvPr/>
        </p:nvCxnSpPr>
        <p:spPr bwMode="auto">
          <a:xfrm>
            <a:off x="8185605" y="2550574"/>
            <a:ext cx="540000" cy="71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cxnSp>
        <p:nvCxnSpPr>
          <p:cNvPr id="94" name="Straight Arrow Connector 93"/>
          <p:cNvCxnSpPr/>
          <p:nvPr/>
        </p:nvCxnSpPr>
        <p:spPr bwMode="auto">
          <a:xfrm>
            <a:off x="8185412" y="2824312"/>
            <a:ext cx="540000" cy="71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ysDot"/>
            <a:round/>
            <a:headEnd type="none" w="sm" len="sm"/>
            <a:tailEnd type="triangle" w="lg" len="lg"/>
          </a:ln>
          <a:effectLst/>
        </p:spPr>
      </p:cxnSp>
      <p:sp>
        <p:nvSpPr>
          <p:cNvPr id="95" name="TextBox 94"/>
          <p:cNvSpPr txBox="1"/>
          <p:nvPr/>
        </p:nvSpPr>
        <p:spPr>
          <a:xfrm>
            <a:off x="8653466" y="2412074"/>
            <a:ext cx="817290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de-AT" sz="11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AT" sz="11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649169" y="2694027"/>
            <a:ext cx="817290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de-AT" sz="105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endParaRPr lang="de-AT" sz="105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 rot="20639444">
            <a:off x="1063576" y="4735024"/>
            <a:ext cx="934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link</a:t>
            </a:r>
            <a:endParaRPr lang="de-AT" sz="12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ectangle 98"/>
          <p:cNvSpPr/>
          <p:nvPr/>
        </p:nvSpPr>
        <p:spPr bwMode="auto">
          <a:xfrm rot="1219646">
            <a:off x="4809933" y="5425346"/>
            <a:ext cx="1692000" cy="4571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 rot="1178809">
            <a:off x="5401027" y="5255450"/>
            <a:ext cx="984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peering link</a:t>
            </a:r>
            <a:endParaRPr lang="de-AT" sz="12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367298" y="3544095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  <a:p>
            <a:pPr algn="ctr"/>
            <a:r>
              <a:rPr lang="de-AT" sz="12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</a:p>
          <a:p>
            <a:pPr algn="ctr"/>
            <a:r>
              <a:rPr lang="de-AT" sz="12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endParaRPr lang="de-AT" sz="12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Oval 101"/>
          <p:cNvSpPr/>
          <p:nvPr/>
        </p:nvSpPr>
        <p:spPr bwMode="auto">
          <a:xfrm>
            <a:off x="4756746" y="4979797"/>
            <a:ext cx="236404" cy="265232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Rounded Rectangle 105"/>
          <p:cNvSpPr/>
          <p:nvPr/>
        </p:nvSpPr>
        <p:spPr bwMode="auto">
          <a:xfrm>
            <a:off x="6465939" y="5493089"/>
            <a:ext cx="1461234" cy="508311"/>
          </a:xfrm>
          <a:prstGeom prst="roundRect">
            <a:avLst/>
          </a:prstGeom>
          <a:noFill/>
          <a:ln w="444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7" name="Content Placeholder 8" descr="akamai_logo.png"/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7" r="-5209"/>
          <a:stretch/>
        </p:blipFill>
        <p:spPr>
          <a:xfrm>
            <a:off x="8100550" y="3524161"/>
            <a:ext cx="1064568" cy="427172"/>
          </a:xfrm>
        </p:spPr>
      </p:pic>
      <p:pic>
        <p:nvPicPr>
          <p:cNvPr id="108" name="Picture 107" descr="amazon_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383" y="4146982"/>
            <a:ext cx="1151675" cy="424680"/>
          </a:xfrm>
          <a:prstGeom prst="rect">
            <a:avLst/>
          </a:prstGeom>
        </p:spPr>
      </p:pic>
      <p:sp>
        <p:nvSpPr>
          <p:cNvPr id="109" name="Rounded Rectangle 108"/>
          <p:cNvSpPr/>
          <p:nvPr/>
        </p:nvSpPr>
        <p:spPr bwMode="auto">
          <a:xfrm>
            <a:off x="7877924" y="3474593"/>
            <a:ext cx="1461234" cy="508311"/>
          </a:xfrm>
          <a:prstGeom prst="roundRect">
            <a:avLst/>
          </a:prstGeom>
          <a:noFill/>
          <a:ln w="444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Rounded Rectangle 109"/>
          <p:cNvSpPr/>
          <p:nvPr/>
        </p:nvSpPr>
        <p:spPr bwMode="auto">
          <a:xfrm>
            <a:off x="7877924" y="4111212"/>
            <a:ext cx="1461234" cy="508311"/>
          </a:xfrm>
          <a:prstGeom prst="roundRect">
            <a:avLst/>
          </a:prstGeom>
          <a:noFill/>
          <a:ln w="444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Rounded Rectangle 110"/>
          <p:cNvSpPr/>
          <p:nvPr/>
        </p:nvSpPr>
        <p:spPr bwMode="auto">
          <a:xfrm>
            <a:off x="7869718" y="4746703"/>
            <a:ext cx="1461234" cy="508311"/>
          </a:xfrm>
          <a:prstGeom prst="roundRect">
            <a:avLst/>
          </a:prstGeom>
          <a:noFill/>
          <a:ln w="444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Rectangle 111"/>
          <p:cNvSpPr/>
          <p:nvPr/>
        </p:nvSpPr>
        <p:spPr bwMode="auto">
          <a:xfrm rot="19995648">
            <a:off x="6764189" y="3974588"/>
            <a:ext cx="1188000" cy="4571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Rectangle 112"/>
          <p:cNvSpPr/>
          <p:nvPr/>
        </p:nvSpPr>
        <p:spPr bwMode="auto">
          <a:xfrm rot="1300636">
            <a:off x="6790286" y="4722712"/>
            <a:ext cx="1116000" cy="4571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6958335" y="4343241"/>
            <a:ext cx="936000" cy="4571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8315641" y="4668628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de-AT" sz="3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Oval 115"/>
          <p:cNvSpPr/>
          <p:nvPr/>
        </p:nvSpPr>
        <p:spPr bwMode="auto">
          <a:xfrm>
            <a:off x="6573635" y="4174557"/>
            <a:ext cx="461284" cy="449758"/>
          </a:xfrm>
          <a:prstGeom prst="ellipse">
            <a:avLst/>
          </a:prstGeom>
          <a:solidFill>
            <a:srgbClr val="3192C1"/>
          </a:solidFill>
          <a:ln w="3810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000" b="0" i="0" u="none" strike="noStrike" cap="none" normalizeH="0" baseline="0" dirty="0" smtClean="0">
              <a:ln>
                <a:noFill/>
              </a:ln>
              <a:solidFill>
                <a:srgbClr val="3192C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516598" y="4193081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IXP</a:t>
            </a:r>
            <a:endParaRPr lang="de-AT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8" name="Straight Connector 117"/>
          <p:cNvCxnSpPr>
            <a:stCxn id="42" idx="6"/>
          </p:cNvCxnSpPr>
          <p:nvPr/>
        </p:nvCxnSpPr>
        <p:spPr bwMode="auto">
          <a:xfrm flipV="1">
            <a:off x="3109555" y="5127058"/>
            <a:ext cx="1660738" cy="19867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19" name="Straight Arrow Connector 118"/>
          <p:cNvCxnSpPr/>
          <p:nvPr/>
        </p:nvCxnSpPr>
        <p:spPr bwMode="auto">
          <a:xfrm flipV="1">
            <a:off x="4912828" y="2410665"/>
            <a:ext cx="45701" cy="9659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grpSp>
        <p:nvGrpSpPr>
          <p:cNvPr id="120" name="Group 119"/>
          <p:cNvGrpSpPr/>
          <p:nvPr/>
        </p:nvGrpSpPr>
        <p:grpSpPr>
          <a:xfrm>
            <a:off x="750318" y="4009727"/>
            <a:ext cx="225410" cy="389709"/>
            <a:chOff x="1712640" y="2708920"/>
            <a:chExt cx="1008112" cy="1584176"/>
          </a:xfrm>
        </p:grpSpPr>
        <p:sp>
          <p:nvSpPr>
            <p:cNvPr id="121" name="Rounded Rectangle 120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Oval 122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Oval 123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Oval 124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Rounded Rectangle 125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352801" y="4791326"/>
            <a:ext cx="747184" cy="583580"/>
            <a:chOff x="1202669" y="4437113"/>
            <a:chExt cx="776879" cy="616284"/>
          </a:xfrm>
        </p:grpSpPr>
        <p:sp>
          <p:nvSpPr>
            <p:cNvPr id="128" name="Parallelogram 127"/>
            <p:cNvSpPr/>
            <p:nvPr/>
          </p:nvSpPr>
          <p:spPr bwMode="auto">
            <a:xfrm>
              <a:off x="1202669" y="4797153"/>
              <a:ext cx="776878" cy="256244"/>
            </a:xfrm>
            <a:prstGeom prst="parallelogram">
              <a:avLst>
                <a:gd name="adj" fmla="val 60295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Parallelogram 128"/>
            <p:cNvSpPr>
              <a:spLocks noChangeAspect="1"/>
            </p:cNvSpPr>
            <p:nvPr/>
          </p:nvSpPr>
          <p:spPr bwMode="auto">
            <a:xfrm>
              <a:off x="1430794" y="4971462"/>
              <a:ext cx="218289" cy="720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1356230" y="4437113"/>
              <a:ext cx="623318" cy="354090"/>
            </a:xfrm>
            <a:prstGeom prst="rect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1373416" y="4465738"/>
              <a:ext cx="586800" cy="30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Oval 131"/>
            <p:cNvSpPr>
              <a:spLocks noChangeAspect="1"/>
            </p:cNvSpPr>
            <p:nvPr/>
          </p:nvSpPr>
          <p:spPr bwMode="auto">
            <a:xfrm>
              <a:off x="1656535" y="4449017"/>
              <a:ext cx="0" cy="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Parallelogram 132"/>
            <p:cNvSpPr/>
            <p:nvPr/>
          </p:nvSpPr>
          <p:spPr bwMode="auto">
            <a:xfrm>
              <a:off x="1346016" y="4814477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Parallelogram 133"/>
            <p:cNvSpPr/>
            <p:nvPr/>
          </p:nvSpPr>
          <p:spPr bwMode="auto">
            <a:xfrm>
              <a:off x="1321426" y="4851679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Parallelogram 134"/>
            <p:cNvSpPr/>
            <p:nvPr/>
          </p:nvSpPr>
          <p:spPr bwMode="auto">
            <a:xfrm>
              <a:off x="1299642" y="488796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Parallelogram 135"/>
            <p:cNvSpPr/>
            <p:nvPr/>
          </p:nvSpPr>
          <p:spPr bwMode="auto">
            <a:xfrm>
              <a:off x="1277990" y="492392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148829" y="1083826"/>
            <a:ext cx="382081" cy="570890"/>
            <a:chOff x="745981" y="3220860"/>
            <a:chExt cx="382081" cy="552730"/>
          </a:xfrm>
        </p:grpSpPr>
        <p:grpSp>
          <p:nvGrpSpPr>
            <p:cNvPr id="137" name="Group 136"/>
            <p:cNvGrpSpPr/>
            <p:nvPr/>
          </p:nvGrpSpPr>
          <p:grpSpPr>
            <a:xfrm>
              <a:off x="777113" y="3220860"/>
              <a:ext cx="350949" cy="552730"/>
              <a:chOff x="-1995772" y="1484784"/>
              <a:chExt cx="936104" cy="1296144"/>
            </a:xfrm>
          </p:grpSpPr>
          <p:sp>
            <p:nvSpPr>
              <p:cNvPr id="138" name="Cube 137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" name="Rounded Rectangle 138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" name="Rounded Rectangle 139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" name="Rounded Rectangle 140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745981" y="3323886"/>
              <a:ext cx="349767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AT" sz="2000" b="1" dirty="0" smtClean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AT" sz="2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8155924" y="1759926"/>
            <a:ext cx="382081" cy="570890"/>
            <a:chOff x="745981" y="3220860"/>
            <a:chExt cx="382081" cy="552730"/>
          </a:xfrm>
        </p:grpSpPr>
        <p:grpSp>
          <p:nvGrpSpPr>
            <p:cNvPr id="148" name="Group 147"/>
            <p:cNvGrpSpPr/>
            <p:nvPr/>
          </p:nvGrpSpPr>
          <p:grpSpPr>
            <a:xfrm>
              <a:off x="777113" y="3220860"/>
              <a:ext cx="350949" cy="552730"/>
              <a:chOff x="-1995772" y="1484784"/>
              <a:chExt cx="936104" cy="1296144"/>
            </a:xfrm>
          </p:grpSpPr>
          <p:sp>
            <p:nvSpPr>
              <p:cNvPr id="150" name="Cube 149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" name="Rounded Rectangle 150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" name="Rounded Rectangle 151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3" name="Rounded Rectangle 152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9" name="TextBox 148"/>
            <p:cNvSpPr txBox="1"/>
            <p:nvPr/>
          </p:nvSpPr>
          <p:spPr>
            <a:xfrm>
              <a:off x="745981" y="3323886"/>
              <a:ext cx="349767" cy="38738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AT" sz="20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de-AT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747277" y="3229781"/>
            <a:ext cx="382081" cy="570890"/>
            <a:chOff x="745981" y="3220860"/>
            <a:chExt cx="382081" cy="552730"/>
          </a:xfrm>
        </p:grpSpPr>
        <p:grpSp>
          <p:nvGrpSpPr>
            <p:cNvPr id="155" name="Group 154"/>
            <p:cNvGrpSpPr/>
            <p:nvPr/>
          </p:nvGrpSpPr>
          <p:grpSpPr>
            <a:xfrm>
              <a:off x="777113" y="3220860"/>
              <a:ext cx="350949" cy="552730"/>
              <a:chOff x="-1995772" y="1484784"/>
              <a:chExt cx="936104" cy="1296144"/>
            </a:xfrm>
          </p:grpSpPr>
          <p:sp>
            <p:nvSpPr>
              <p:cNvPr id="157" name="Cube 156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" name="Rounded Rectangle 158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0" name="Rounded Rectangle 159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56" name="TextBox 155"/>
            <p:cNvSpPr txBox="1"/>
            <p:nvPr/>
          </p:nvSpPr>
          <p:spPr>
            <a:xfrm>
              <a:off x="745981" y="3323886"/>
              <a:ext cx="349767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AT" sz="2000" b="1" dirty="0" smtClean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AT" sz="2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4844302" y="3267660"/>
            <a:ext cx="382081" cy="570890"/>
            <a:chOff x="745981" y="3220860"/>
            <a:chExt cx="382081" cy="552730"/>
          </a:xfrm>
        </p:grpSpPr>
        <p:grpSp>
          <p:nvGrpSpPr>
            <p:cNvPr id="173" name="Group 172"/>
            <p:cNvGrpSpPr/>
            <p:nvPr/>
          </p:nvGrpSpPr>
          <p:grpSpPr>
            <a:xfrm>
              <a:off x="777113" y="3220860"/>
              <a:ext cx="350949" cy="552730"/>
              <a:chOff x="-1995772" y="1484784"/>
              <a:chExt cx="936104" cy="1296144"/>
            </a:xfrm>
          </p:grpSpPr>
          <p:sp>
            <p:nvSpPr>
              <p:cNvPr id="175" name="Cube 174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" name="Rounded Rectangle 175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7" name="Rounded Rectangle 176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8" name="Rounded Rectangle 177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74" name="TextBox 173"/>
            <p:cNvSpPr txBox="1"/>
            <p:nvPr/>
          </p:nvSpPr>
          <p:spPr>
            <a:xfrm>
              <a:off x="745981" y="3323886"/>
              <a:ext cx="349767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AT" sz="2000" b="1" dirty="0" smtClean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AT" sz="2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2821476" y="4754838"/>
            <a:ext cx="382081" cy="570890"/>
            <a:chOff x="745981" y="3220860"/>
            <a:chExt cx="382081" cy="552730"/>
          </a:xfrm>
        </p:grpSpPr>
        <p:grpSp>
          <p:nvGrpSpPr>
            <p:cNvPr id="180" name="Group 179"/>
            <p:cNvGrpSpPr/>
            <p:nvPr/>
          </p:nvGrpSpPr>
          <p:grpSpPr>
            <a:xfrm>
              <a:off x="777113" y="3220860"/>
              <a:ext cx="350949" cy="552730"/>
              <a:chOff x="-1995772" y="1484784"/>
              <a:chExt cx="936104" cy="1296144"/>
            </a:xfrm>
          </p:grpSpPr>
          <p:sp>
            <p:nvSpPr>
              <p:cNvPr id="182" name="Cube 181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83" name="Rounded Rectangle 182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84" name="Rounded Rectangle 183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85" name="Rounded Rectangle 184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81" name="TextBox 180"/>
            <p:cNvSpPr txBox="1"/>
            <p:nvPr/>
          </p:nvSpPr>
          <p:spPr>
            <a:xfrm>
              <a:off x="745981" y="3323886"/>
              <a:ext cx="349767" cy="38738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AT" sz="20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de-AT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4744637" y="4525228"/>
            <a:ext cx="382081" cy="570890"/>
            <a:chOff x="745981" y="3220860"/>
            <a:chExt cx="382081" cy="552730"/>
          </a:xfrm>
        </p:grpSpPr>
        <p:grpSp>
          <p:nvGrpSpPr>
            <p:cNvPr id="187" name="Group 186"/>
            <p:cNvGrpSpPr/>
            <p:nvPr/>
          </p:nvGrpSpPr>
          <p:grpSpPr>
            <a:xfrm>
              <a:off x="777113" y="3220860"/>
              <a:ext cx="350949" cy="552730"/>
              <a:chOff x="-1995772" y="1484784"/>
              <a:chExt cx="936104" cy="1296144"/>
            </a:xfrm>
          </p:grpSpPr>
          <p:sp>
            <p:nvSpPr>
              <p:cNvPr id="189" name="Cube 188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90" name="Rounded Rectangle 189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91" name="Rounded Rectangle 190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92" name="Rounded Rectangle 191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88" name="TextBox 187"/>
            <p:cNvSpPr txBox="1"/>
            <p:nvPr/>
          </p:nvSpPr>
          <p:spPr>
            <a:xfrm>
              <a:off x="745981" y="3323886"/>
              <a:ext cx="349767" cy="38738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AT" sz="20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de-AT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982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8"/>
          <p:cNvSpPr/>
          <p:nvPr/>
        </p:nvSpPr>
        <p:spPr>
          <a:xfrm>
            <a:off x="561980" y="2675923"/>
            <a:ext cx="3407279" cy="2075445"/>
          </a:xfrm>
          <a:prstGeom prst="roundRect">
            <a:avLst/>
          </a:prstGeom>
          <a:noFill/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820139" y="3371196"/>
            <a:ext cx="4885585" cy="665798"/>
          </a:xfrm>
          <a:prstGeom prst="roundRect">
            <a:avLst>
              <a:gd name="adj" fmla="val 12078"/>
            </a:avLst>
          </a:prstGeom>
          <a:noFill/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2621816" y="4172690"/>
            <a:ext cx="5741134" cy="1216197"/>
          </a:xfrm>
          <a:prstGeom prst="roundRect">
            <a:avLst>
              <a:gd name="adj" fmla="val 12078"/>
            </a:avLst>
          </a:prstGeom>
          <a:noFill/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 flipV="1">
            <a:off x="4957196" y="5517151"/>
            <a:ext cx="4431572" cy="768980"/>
          </a:xfrm>
          <a:prstGeom prst="roundRect">
            <a:avLst>
              <a:gd name="adj" fmla="val 12078"/>
            </a:avLst>
          </a:prstGeom>
          <a:noFill/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409700" y="1200821"/>
            <a:ext cx="2809876" cy="1332829"/>
          </a:xfrm>
          <a:prstGeom prst="roundRect">
            <a:avLst/>
          </a:prstGeom>
          <a:noFill/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Iterative Diagnosis Graph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2325" y="801189"/>
            <a:ext cx="9703131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43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2" name="Rounded Rectangle 1"/>
          <p:cNvSpPr/>
          <p:nvPr/>
        </p:nvSpPr>
        <p:spPr>
          <a:xfrm>
            <a:off x="1828800" y="1390650"/>
            <a:ext cx="1981199" cy="381000"/>
          </a:xfrm>
          <a:prstGeom prst="roundRect">
            <a:avLst>
              <a:gd name="adj" fmla="val 14167"/>
            </a:avLst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Youtube flow throughput distribution change</a:t>
            </a:r>
            <a:endParaRPr lang="de-AT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828798" y="2000921"/>
            <a:ext cx="1981201" cy="381000"/>
          </a:xfrm>
          <a:prstGeom prst="roundRect">
            <a:avLst>
              <a:gd name="adj" fmla="val 39167"/>
            </a:avLst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in QoE-related KPIs?</a:t>
            </a:r>
            <a:endParaRPr lang="de-AT" sz="11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/>
          <p:cNvCxnSpPr>
            <a:stCxn id="2" idx="2"/>
            <a:endCxn id="18" idx="0"/>
          </p:cNvCxnSpPr>
          <p:nvPr/>
        </p:nvCxnSpPr>
        <p:spPr>
          <a:xfrm flipH="1">
            <a:off x="2819399" y="1771650"/>
            <a:ext cx="1" cy="229271"/>
          </a:xfrm>
          <a:prstGeom prst="straightConnector1">
            <a:avLst/>
          </a:prstGeom>
          <a:ln w="31750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8" idx="1"/>
            <a:endCxn id="2" idx="1"/>
          </p:cNvCxnSpPr>
          <p:nvPr/>
        </p:nvCxnSpPr>
        <p:spPr>
          <a:xfrm rot="10800000" flipH="1">
            <a:off x="1828798" y="1581151"/>
            <a:ext cx="2" cy="610271"/>
          </a:xfrm>
          <a:prstGeom prst="curvedConnector3">
            <a:avLst>
              <a:gd name="adj1" fmla="val -11430000000"/>
            </a:avLst>
          </a:prstGeom>
          <a:ln w="31750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1828798" y="2847305"/>
            <a:ext cx="1981201" cy="381000"/>
          </a:xfrm>
          <a:prstGeom prst="roundRect">
            <a:avLst>
              <a:gd name="adj" fmla="val 39167"/>
            </a:avLst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device/OS related issue?</a:t>
            </a:r>
            <a:endParaRPr lang="de-AT" sz="11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00090" y="3555242"/>
            <a:ext cx="1981199" cy="381000"/>
          </a:xfrm>
          <a:prstGeom prst="roundRect">
            <a:avLst>
              <a:gd name="adj" fmla="val 14167"/>
            </a:avLst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extrat dominant </a:t>
            </a:r>
          </a:p>
          <a:p>
            <a:pPr algn="ctr"/>
            <a:r>
              <a:rPr lang="de-AT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device/OS type</a:t>
            </a:r>
            <a:endParaRPr lang="de-AT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00090" y="4227494"/>
            <a:ext cx="1981201" cy="381000"/>
          </a:xfrm>
          <a:prstGeom prst="roundRect">
            <a:avLst>
              <a:gd name="adj" fmla="val 50000"/>
            </a:avLst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de-AT" sz="11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evice/soft issue</a:t>
            </a:r>
            <a:endParaRPr lang="de-AT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Arrow Connector 29"/>
          <p:cNvCxnSpPr>
            <a:stCxn id="25" idx="2"/>
            <a:endCxn id="26" idx="0"/>
          </p:cNvCxnSpPr>
          <p:nvPr/>
        </p:nvCxnSpPr>
        <p:spPr>
          <a:xfrm flipH="1">
            <a:off x="1690690" y="3228305"/>
            <a:ext cx="1128709" cy="326937"/>
          </a:xfrm>
          <a:prstGeom prst="straightConnector1">
            <a:avLst/>
          </a:prstGeom>
          <a:ln w="31750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6" idx="2"/>
            <a:endCxn id="27" idx="0"/>
          </p:cNvCxnSpPr>
          <p:nvPr/>
        </p:nvCxnSpPr>
        <p:spPr>
          <a:xfrm>
            <a:off x="1690690" y="3936242"/>
            <a:ext cx="1" cy="291252"/>
          </a:xfrm>
          <a:prstGeom prst="straightConnector1">
            <a:avLst/>
          </a:prstGeom>
          <a:ln w="31750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3021497" y="3541960"/>
            <a:ext cx="1981199" cy="381000"/>
          </a:xfrm>
          <a:prstGeom prst="roundRect">
            <a:avLst>
              <a:gd name="adj" fmla="val 14167"/>
            </a:avLst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internal ISP diagnosis</a:t>
            </a:r>
            <a:endParaRPr lang="de-AT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342904" y="3541960"/>
            <a:ext cx="1981201" cy="381000"/>
          </a:xfrm>
          <a:prstGeom prst="roundRect">
            <a:avLst>
              <a:gd name="adj" fmla="val 50000"/>
            </a:avLst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ISP issue</a:t>
            </a:r>
            <a:endParaRPr lang="de-AT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Straight Arrow Connector 66"/>
          <p:cNvCxnSpPr>
            <a:stCxn id="25" idx="2"/>
            <a:endCxn id="35" idx="0"/>
          </p:cNvCxnSpPr>
          <p:nvPr/>
        </p:nvCxnSpPr>
        <p:spPr>
          <a:xfrm>
            <a:off x="2819399" y="3228305"/>
            <a:ext cx="1192698" cy="313655"/>
          </a:xfrm>
          <a:prstGeom prst="straightConnector1">
            <a:avLst/>
          </a:prstGeom>
          <a:ln w="31750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5" idx="3"/>
            <a:endCxn id="36" idx="1"/>
          </p:cNvCxnSpPr>
          <p:nvPr/>
        </p:nvCxnSpPr>
        <p:spPr>
          <a:xfrm>
            <a:off x="5002696" y="3732460"/>
            <a:ext cx="340208" cy="0"/>
          </a:xfrm>
          <a:prstGeom prst="straightConnector1">
            <a:avLst/>
          </a:prstGeom>
          <a:ln w="31750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3888296" y="4227494"/>
            <a:ext cx="1981201" cy="381000"/>
          </a:xfrm>
          <a:prstGeom prst="roundRect">
            <a:avLst>
              <a:gd name="adj" fmla="val 39167"/>
            </a:avLst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congestion events?</a:t>
            </a:r>
            <a:endParaRPr lang="de-AT" sz="11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1" name="Straight Arrow Connector 70"/>
          <p:cNvCxnSpPr>
            <a:stCxn id="35" idx="2"/>
            <a:endCxn id="41" idx="0"/>
          </p:cNvCxnSpPr>
          <p:nvPr/>
        </p:nvCxnSpPr>
        <p:spPr>
          <a:xfrm>
            <a:off x="4012097" y="3922960"/>
            <a:ext cx="866800" cy="304534"/>
          </a:xfrm>
          <a:prstGeom prst="straightConnector1">
            <a:avLst/>
          </a:prstGeom>
          <a:ln w="31750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6209702" y="4227494"/>
            <a:ext cx="1981201" cy="381000"/>
          </a:xfrm>
          <a:prstGeom prst="roundRect">
            <a:avLst>
              <a:gd name="adj" fmla="val 50000"/>
            </a:avLst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inter-AS path issue</a:t>
            </a:r>
            <a:endParaRPr lang="de-AT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3" name="Straight Arrow Connector 72"/>
          <p:cNvCxnSpPr>
            <a:stCxn id="41" idx="3"/>
            <a:endCxn id="44" idx="1"/>
          </p:cNvCxnSpPr>
          <p:nvPr/>
        </p:nvCxnSpPr>
        <p:spPr>
          <a:xfrm>
            <a:off x="5869497" y="4417994"/>
            <a:ext cx="340205" cy="0"/>
          </a:xfrm>
          <a:prstGeom prst="straightConnector1">
            <a:avLst/>
          </a:prstGeom>
          <a:ln w="31750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3888296" y="4905780"/>
            <a:ext cx="1981201" cy="381000"/>
          </a:xfrm>
          <a:prstGeom prst="roundRect">
            <a:avLst>
              <a:gd name="adj" fmla="val 39167"/>
            </a:avLst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CDN load balancing?</a:t>
            </a:r>
            <a:endParaRPr lang="de-AT" sz="11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5" name="Straight Arrow Connector 74"/>
          <p:cNvCxnSpPr>
            <a:stCxn id="41" idx="2"/>
            <a:endCxn id="47" idx="0"/>
          </p:cNvCxnSpPr>
          <p:nvPr/>
        </p:nvCxnSpPr>
        <p:spPr>
          <a:xfrm>
            <a:off x="4878897" y="4608494"/>
            <a:ext cx="0" cy="297286"/>
          </a:xfrm>
          <a:prstGeom prst="straightConnector1">
            <a:avLst/>
          </a:prstGeom>
          <a:ln w="31750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2819398" y="5579388"/>
            <a:ext cx="1981201" cy="381000"/>
          </a:xfrm>
          <a:prstGeom prst="roundRect">
            <a:avLst>
              <a:gd name="adj" fmla="val 39167"/>
            </a:avLst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congestion events?</a:t>
            </a:r>
            <a:endParaRPr lang="de-AT" sz="11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048998" y="5579388"/>
            <a:ext cx="1981201" cy="381000"/>
          </a:xfrm>
          <a:prstGeom prst="roundRect">
            <a:avLst>
              <a:gd name="adj" fmla="val 39167"/>
            </a:avLst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problems?</a:t>
            </a:r>
            <a:endParaRPr lang="de-AT" sz="11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278598" y="5579388"/>
            <a:ext cx="1981201" cy="381000"/>
          </a:xfrm>
          <a:prstGeom prst="roundRect">
            <a:avLst>
              <a:gd name="adj" fmla="val 50000"/>
            </a:avLst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issues</a:t>
            </a:r>
            <a:endParaRPr lang="de-AT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Straight Arrow Connector 77"/>
          <p:cNvCxnSpPr>
            <a:stCxn id="47" idx="2"/>
            <a:endCxn id="50" idx="0"/>
          </p:cNvCxnSpPr>
          <p:nvPr/>
        </p:nvCxnSpPr>
        <p:spPr>
          <a:xfrm flipH="1">
            <a:off x="3809999" y="5286780"/>
            <a:ext cx="1068898" cy="292608"/>
          </a:xfrm>
          <a:prstGeom prst="straightConnector1">
            <a:avLst/>
          </a:prstGeom>
          <a:ln w="31750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47" idx="2"/>
            <a:endCxn id="51" idx="0"/>
          </p:cNvCxnSpPr>
          <p:nvPr/>
        </p:nvCxnSpPr>
        <p:spPr>
          <a:xfrm>
            <a:off x="4878897" y="5286780"/>
            <a:ext cx="1160702" cy="292608"/>
          </a:xfrm>
          <a:prstGeom prst="straightConnector1">
            <a:avLst/>
          </a:prstGeom>
          <a:ln w="31750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1" idx="3"/>
            <a:endCxn id="52" idx="1"/>
          </p:cNvCxnSpPr>
          <p:nvPr/>
        </p:nvCxnSpPr>
        <p:spPr>
          <a:xfrm>
            <a:off x="7030199" y="5769888"/>
            <a:ext cx="248399" cy="0"/>
          </a:xfrm>
          <a:prstGeom prst="straightConnector1">
            <a:avLst/>
          </a:prstGeom>
          <a:ln w="31750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2"/>
            <a:endCxn id="25" idx="0"/>
          </p:cNvCxnSpPr>
          <p:nvPr/>
        </p:nvCxnSpPr>
        <p:spPr>
          <a:xfrm>
            <a:off x="2819399" y="2381921"/>
            <a:ext cx="0" cy="465384"/>
          </a:xfrm>
          <a:prstGeom prst="straightConnector1">
            <a:avLst/>
          </a:prstGeom>
          <a:ln w="31750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6477000" y="2533650"/>
            <a:ext cx="914400" cy="914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1440122" y="1719263"/>
            <a:ext cx="644818" cy="2952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de-AT" sz="12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2670729" y="2433806"/>
            <a:ext cx="644818" cy="2952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de-AT" sz="12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620801" y="3206035"/>
            <a:ext cx="644818" cy="2952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de-AT" sz="12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4847565" y="3472888"/>
            <a:ext cx="644818" cy="2952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de-AT" sz="12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5688686" y="4157255"/>
            <a:ext cx="644818" cy="2952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de-AT" sz="12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5521769" y="5264556"/>
            <a:ext cx="644818" cy="2952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de-AT" sz="12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3404071" y="3195992"/>
            <a:ext cx="644818" cy="2952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de-AT" sz="12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4440291" y="3898159"/>
            <a:ext cx="644818" cy="2952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de-AT" sz="12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4745766" y="4596552"/>
            <a:ext cx="644818" cy="2952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de-AT" sz="12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3768517" y="5245175"/>
            <a:ext cx="644818" cy="2952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de-AT" sz="12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1512801" y="1295449"/>
            <a:ext cx="216000" cy="216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64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5" name="Oval 94"/>
          <p:cNvSpPr/>
          <p:nvPr/>
        </p:nvSpPr>
        <p:spPr>
          <a:xfrm>
            <a:off x="730199" y="2820475"/>
            <a:ext cx="216000" cy="216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64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AT" sz="14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Oval 95"/>
          <p:cNvSpPr/>
          <p:nvPr/>
        </p:nvSpPr>
        <p:spPr>
          <a:xfrm>
            <a:off x="7378650" y="3449522"/>
            <a:ext cx="216000" cy="216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64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de-AT" sz="14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8053198" y="5078349"/>
            <a:ext cx="216000" cy="216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64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de-AT" sz="14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7069146" y="5960388"/>
            <a:ext cx="216000" cy="216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64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de-AT" sz="14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11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ounded Rectangle 179"/>
          <p:cNvSpPr/>
          <p:nvPr/>
        </p:nvSpPr>
        <p:spPr>
          <a:xfrm>
            <a:off x="5043170" y="1102752"/>
            <a:ext cx="4500000" cy="2661882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Rounded Rectangle 178"/>
          <p:cNvSpPr/>
          <p:nvPr/>
        </p:nvSpPr>
        <p:spPr>
          <a:xfrm>
            <a:off x="371746" y="1102752"/>
            <a:ext cx="4500000" cy="2629208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Content Delivery Networks and load balancing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34288" cy="5557208"/>
          </a:xfrm>
          <a:prstGeom prst="roundRect">
            <a:avLst>
              <a:gd name="adj" fmla="val 2851"/>
            </a:avLst>
          </a:prstGeom>
          <a:solidFill>
            <a:srgbClr val="E0EFF6">
              <a:alpha val="0"/>
            </a:srgb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44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cxnSp>
        <p:nvCxnSpPr>
          <p:cNvPr id="49" name="Straight Arrow Connector 48"/>
          <p:cNvCxnSpPr/>
          <p:nvPr/>
        </p:nvCxnSpPr>
        <p:spPr bwMode="auto">
          <a:xfrm flipV="1">
            <a:off x="6008912" y="1813695"/>
            <a:ext cx="0" cy="1095933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3192C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 flipV="1">
            <a:off x="6273190" y="3276731"/>
            <a:ext cx="1703136" cy="23755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3192C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 flipV="1">
            <a:off x="6154671" y="1844332"/>
            <a:ext cx="1782334" cy="1132362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flipV="1">
            <a:off x="6307071" y="2016819"/>
            <a:ext cx="1793195" cy="1112275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3192C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53" name="TextBox 52"/>
          <p:cNvSpPr txBox="1"/>
          <p:nvPr/>
        </p:nvSpPr>
        <p:spPr>
          <a:xfrm>
            <a:off x="5580351" y="3487634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632357" y="2948847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Servers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56803" y="1307957"/>
            <a:ext cx="587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</a:p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690594" y="1535331"/>
            <a:ext cx="729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</a:p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FEs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024146" y="1977573"/>
            <a:ext cx="971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105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 </a:t>
            </a:r>
          </a:p>
          <a:p>
            <a:pPr algn="r"/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resolves </a:t>
            </a:r>
          </a:p>
          <a:p>
            <a:pPr algn="r"/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</a:t>
            </a:r>
          </a:p>
          <a:p>
            <a:pPr algn="r"/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name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222485" y="1790449"/>
            <a:ext cx="1283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105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 requests content to FE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437903" y="3322339"/>
            <a:ext cx="1332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5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 requests content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600491" y="2237214"/>
            <a:ext cx="1551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 replies with content server name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5585007" y="3047006"/>
            <a:ext cx="648425" cy="498759"/>
            <a:chOff x="1202669" y="4437113"/>
            <a:chExt cx="776879" cy="616284"/>
          </a:xfrm>
        </p:grpSpPr>
        <p:sp>
          <p:nvSpPr>
            <p:cNvPr id="94" name="Parallelogram 93"/>
            <p:cNvSpPr/>
            <p:nvPr/>
          </p:nvSpPr>
          <p:spPr bwMode="auto">
            <a:xfrm>
              <a:off x="1202669" y="4797153"/>
              <a:ext cx="776878" cy="256244"/>
            </a:xfrm>
            <a:prstGeom prst="parallelogram">
              <a:avLst>
                <a:gd name="adj" fmla="val 60295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Parallelogram 94"/>
            <p:cNvSpPr>
              <a:spLocks noChangeAspect="1"/>
            </p:cNvSpPr>
            <p:nvPr/>
          </p:nvSpPr>
          <p:spPr bwMode="auto">
            <a:xfrm>
              <a:off x="1430794" y="4971462"/>
              <a:ext cx="218289" cy="720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1356230" y="4437113"/>
              <a:ext cx="623318" cy="354090"/>
            </a:xfrm>
            <a:prstGeom prst="rect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1373416" y="4465738"/>
              <a:ext cx="586800" cy="30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 bwMode="auto">
            <a:xfrm>
              <a:off x="1656535" y="4449017"/>
              <a:ext cx="0" cy="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Parallelogram 98"/>
            <p:cNvSpPr/>
            <p:nvPr/>
          </p:nvSpPr>
          <p:spPr bwMode="auto">
            <a:xfrm>
              <a:off x="1346016" y="4814477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Parallelogram 99"/>
            <p:cNvSpPr/>
            <p:nvPr/>
          </p:nvSpPr>
          <p:spPr bwMode="auto">
            <a:xfrm>
              <a:off x="1321426" y="4851679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Parallelogram 100"/>
            <p:cNvSpPr/>
            <p:nvPr/>
          </p:nvSpPr>
          <p:spPr bwMode="auto">
            <a:xfrm>
              <a:off x="1299642" y="488796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Parallelogram 101"/>
            <p:cNvSpPr/>
            <p:nvPr/>
          </p:nvSpPr>
          <p:spPr bwMode="auto">
            <a:xfrm>
              <a:off x="1277990" y="492392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5828871" y="1215929"/>
            <a:ext cx="417655" cy="564806"/>
            <a:chOff x="-1995772" y="1484784"/>
            <a:chExt cx="936104" cy="1296144"/>
          </a:xfrm>
        </p:grpSpPr>
        <p:sp>
          <p:nvSpPr>
            <p:cNvPr id="104" name="Cube 103"/>
            <p:cNvSpPr/>
            <p:nvPr/>
          </p:nvSpPr>
          <p:spPr bwMode="auto">
            <a:xfrm>
              <a:off x="-1995772" y="1484784"/>
              <a:ext cx="936104" cy="1296144"/>
            </a:xfrm>
            <a:prstGeom prst="cube">
              <a:avLst>
                <a:gd name="adj" fmla="val 23643"/>
              </a:avLst>
            </a:prstGeom>
            <a:solidFill>
              <a:schemeClr val="bg1"/>
            </a:solidFill>
            <a:ln w="317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5" name="Rounded Rectangle 104"/>
            <p:cNvSpPr/>
            <p:nvPr/>
          </p:nvSpPr>
          <p:spPr bwMode="auto">
            <a:xfrm>
              <a:off x="-1502220" y="2484055"/>
              <a:ext cx="144016" cy="45719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6" name="Rounded Rectangle 105"/>
            <p:cNvSpPr/>
            <p:nvPr/>
          </p:nvSpPr>
          <p:spPr bwMode="auto">
            <a:xfrm>
              <a:off x="-1502220" y="2552644"/>
              <a:ext cx="144016" cy="45719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7" name="Rounded Rectangle 106"/>
            <p:cNvSpPr/>
            <p:nvPr/>
          </p:nvSpPr>
          <p:spPr bwMode="auto">
            <a:xfrm>
              <a:off x="-1502220" y="2621067"/>
              <a:ext cx="144016" cy="45719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7951974" y="1311690"/>
            <a:ext cx="722455" cy="869606"/>
            <a:chOff x="6611617" y="1286612"/>
            <a:chExt cx="722455" cy="869606"/>
          </a:xfrm>
        </p:grpSpPr>
        <p:grpSp>
          <p:nvGrpSpPr>
            <p:cNvPr id="108" name="Group 107"/>
            <p:cNvGrpSpPr/>
            <p:nvPr/>
          </p:nvGrpSpPr>
          <p:grpSpPr>
            <a:xfrm>
              <a:off x="6611617" y="1286612"/>
              <a:ext cx="417655" cy="564806"/>
              <a:chOff x="-1995772" y="1484784"/>
              <a:chExt cx="936104" cy="1296144"/>
            </a:xfrm>
          </p:grpSpPr>
          <p:sp>
            <p:nvSpPr>
              <p:cNvPr id="109" name="Cube 108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0" name="Rounded Rectangle 109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" name="Rounded Rectangle 110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" name="Rounded Rectangle 111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6764017" y="1439012"/>
              <a:ext cx="417655" cy="564806"/>
              <a:chOff x="-1995772" y="1484784"/>
              <a:chExt cx="936104" cy="1296144"/>
            </a:xfrm>
          </p:grpSpPr>
          <p:sp>
            <p:nvSpPr>
              <p:cNvPr id="124" name="Cube 123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6" name="Rounded Rectangle 125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" name="Rounded Rectangle 126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6916417" y="1591412"/>
              <a:ext cx="417655" cy="564806"/>
              <a:chOff x="-1995772" y="1484784"/>
              <a:chExt cx="936104" cy="1296144"/>
            </a:xfrm>
          </p:grpSpPr>
          <p:sp>
            <p:nvSpPr>
              <p:cNvPr id="129" name="Cube 128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" name="Rounded Rectangle 129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" name="Rounded Rectangle 130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" name="Rounded Rectangle 131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7959442" y="2668096"/>
            <a:ext cx="722455" cy="869606"/>
            <a:chOff x="8027751" y="4990461"/>
            <a:chExt cx="722455" cy="869606"/>
          </a:xfrm>
        </p:grpSpPr>
        <p:grpSp>
          <p:nvGrpSpPr>
            <p:cNvPr id="149" name="Group 148"/>
            <p:cNvGrpSpPr/>
            <p:nvPr/>
          </p:nvGrpSpPr>
          <p:grpSpPr>
            <a:xfrm>
              <a:off x="8027751" y="4990461"/>
              <a:ext cx="417655" cy="564806"/>
              <a:chOff x="-1995772" y="1484784"/>
              <a:chExt cx="936104" cy="1296144"/>
            </a:xfrm>
          </p:grpSpPr>
          <p:sp>
            <p:nvSpPr>
              <p:cNvPr id="150" name="Cube 149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" name="Rounded Rectangle 150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" name="Rounded Rectangle 151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3" name="Rounded Rectangle 152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8180151" y="5142861"/>
              <a:ext cx="417655" cy="564806"/>
              <a:chOff x="-1995772" y="1484784"/>
              <a:chExt cx="936104" cy="1296144"/>
            </a:xfrm>
          </p:grpSpPr>
          <p:sp>
            <p:nvSpPr>
              <p:cNvPr id="155" name="Cube 154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" name="Rounded Rectangle 155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8332551" y="5295261"/>
              <a:ext cx="417655" cy="564806"/>
              <a:chOff x="-1995772" y="1484784"/>
              <a:chExt cx="936104" cy="1296144"/>
            </a:xfrm>
          </p:grpSpPr>
          <p:sp>
            <p:nvSpPr>
              <p:cNvPr id="160" name="Cube 159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1" name="Rounded Rectangle 160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2" name="Rounded Rectangle 161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3" name="Rounded Rectangle 162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164" name="TextBox 163"/>
          <p:cNvSpPr txBox="1"/>
          <p:nvPr/>
        </p:nvSpPr>
        <p:spPr>
          <a:xfrm>
            <a:off x="1645412" y="3813909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2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de-AT" sz="2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517579" y="3816202"/>
            <a:ext cx="1562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2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de-AT" sz="2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483100" y="1300618"/>
            <a:ext cx="4361494" cy="2139159"/>
            <a:chOff x="623381" y="1142514"/>
            <a:chExt cx="4513537" cy="2139159"/>
          </a:xfrm>
        </p:grpSpPr>
        <p:sp>
          <p:nvSpPr>
            <p:cNvPr id="20" name="Cloud 19"/>
            <p:cNvSpPr/>
            <p:nvPr/>
          </p:nvSpPr>
          <p:spPr bwMode="auto">
            <a:xfrm>
              <a:off x="1537110" y="1850327"/>
              <a:ext cx="639145" cy="402284"/>
            </a:xfrm>
            <a:prstGeom prst="cloud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Cloud 20"/>
            <p:cNvSpPr/>
            <p:nvPr/>
          </p:nvSpPr>
          <p:spPr bwMode="auto">
            <a:xfrm>
              <a:off x="2256592" y="2485142"/>
              <a:ext cx="742872" cy="506657"/>
            </a:xfrm>
            <a:prstGeom prst="cloud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Cloud 21"/>
            <p:cNvSpPr/>
            <p:nvPr/>
          </p:nvSpPr>
          <p:spPr bwMode="auto">
            <a:xfrm>
              <a:off x="1530990" y="2356613"/>
              <a:ext cx="675606" cy="469445"/>
            </a:xfrm>
            <a:prstGeom prst="cloud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Cloud 22"/>
            <p:cNvSpPr/>
            <p:nvPr/>
          </p:nvSpPr>
          <p:spPr bwMode="auto">
            <a:xfrm>
              <a:off x="2706861" y="1368975"/>
              <a:ext cx="2430057" cy="1380818"/>
            </a:xfrm>
            <a:prstGeom prst="cloud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95683" y="2008442"/>
              <a:ext cx="84830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105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Front-end </a:t>
              </a:r>
            </a:p>
            <a:p>
              <a:r>
                <a:rPr lang="de-AT" sz="105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(FE)</a:t>
              </a:r>
              <a:endParaRPr lang="de-AT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26585" y="1691850"/>
              <a:ext cx="531135" cy="523027"/>
              <a:chOff x="6105128" y="4365104"/>
              <a:chExt cx="1800200" cy="1800200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6105128" y="4365104"/>
                <a:ext cx="1800200" cy="1800200"/>
              </a:xfrm>
              <a:prstGeom prst="ellipse">
                <a:avLst/>
              </a:prstGeom>
              <a:solidFill>
                <a:srgbClr val="3192C1"/>
              </a:solidFill>
              <a:ln w="47625" cap="flat" cmpd="sng" algn="ctr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6330742" y="4570097"/>
                <a:ext cx="1361668" cy="1392183"/>
                <a:chOff x="6330742" y="4570097"/>
                <a:chExt cx="1361668" cy="1392183"/>
              </a:xfrm>
            </p:grpSpPr>
            <p:sp>
              <p:nvSpPr>
                <p:cNvPr id="29" name="Down Arrow 28"/>
                <p:cNvSpPr/>
                <p:nvPr/>
              </p:nvSpPr>
              <p:spPr bwMode="auto">
                <a:xfrm rot="2700000">
                  <a:off x="7094124" y="4600997"/>
                  <a:ext cx="532898" cy="663675"/>
                </a:xfrm>
                <a:prstGeom prst="downArrow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AT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Down Arrow 29"/>
                <p:cNvSpPr/>
                <p:nvPr/>
              </p:nvSpPr>
              <p:spPr bwMode="auto">
                <a:xfrm rot="13500000">
                  <a:off x="6396132" y="5322407"/>
                  <a:ext cx="532898" cy="663678"/>
                </a:xfrm>
                <a:prstGeom prst="downArrow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AT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Down Arrow 30"/>
                <p:cNvSpPr/>
                <p:nvPr/>
              </p:nvSpPr>
              <p:spPr bwMode="auto">
                <a:xfrm rot="8100000">
                  <a:off x="6372487" y="4570097"/>
                  <a:ext cx="531097" cy="663675"/>
                </a:xfrm>
                <a:prstGeom prst="downArrow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AT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Down Arrow 31"/>
                <p:cNvSpPr/>
                <p:nvPr/>
              </p:nvSpPr>
              <p:spPr bwMode="auto">
                <a:xfrm rot="18900000">
                  <a:off x="7115255" y="5298605"/>
                  <a:ext cx="531097" cy="663675"/>
                </a:xfrm>
                <a:prstGeom prst="downArrow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AT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3" name="Group 32"/>
            <p:cNvGrpSpPr/>
            <p:nvPr/>
          </p:nvGrpSpPr>
          <p:grpSpPr>
            <a:xfrm>
              <a:off x="3254039" y="2434780"/>
              <a:ext cx="531135" cy="523027"/>
              <a:chOff x="6105128" y="4365104"/>
              <a:chExt cx="1800200" cy="1800200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6105128" y="4365104"/>
                <a:ext cx="1800200" cy="1800200"/>
              </a:xfrm>
              <a:prstGeom prst="ellipse">
                <a:avLst/>
              </a:prstGeom>
              <a:solidFill>
                <a:srgbClr val="3192C1"/>
              </a:solidFill>
              <a:ln w="47625" cap="flat" cmpd="sng" algn="ctr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6298120" y="4570097"/>
                <a:ext cx="1394285" cy="1392183"/>
                <a:chOff x="6298120" y="4570097"/>
                <a:chExt cx="1394285" cy="1392183"/>
              </a:xfrm>
            </p:grpSpPr>
            <p:sp>
              <p:nvSpPr>
                <p:cNvPr id="36" name="Down Arrow 35"/>
                <p:cNvSpPr/>
                <p:nvPr/>
              </p:nvSpPr>
              <p:spPr bwMode="auto">
                <a:xfrm rot="2700000">
                  <a:off x="7094117" y="4567869"/>
                  <a:ext cx="532898" cy="663678"/>
                </a:xfrm>
                <a:prstGeom prst="downArrow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AT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Down Arrow 36"/>
                <p:cNvSpPr/>
                <p:nvPr/>
              </p:nvSpPr>
              <p:spPr bwMode="auto">
                <a:xfrm rot="13500000">
                  <a:off x="6363510" y="5289279"/>
                  <a:ext cx="532898" cy="663678"/>
                </a:xfrm>
                <a:prstGeom prst="downArrow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AT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Down Arrow 37"/>
                <p:cNvSpPr/>
                <p:nvPr/>
              </p:nvSpPr>
              <p:spPr bwMode="auto">
                <a:xfrm rot="8100000">
                  <a:off x="6372487" y="4570097"/>
                  <a:ext cx="531097" cy="663675"/>
                </a:xfrm>
                <a:prstGeom prst="downArrow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AT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Down Arrow 38"/>
                <p:cNvSpPr/>
                <p:nvPr/>
              </p:nvSpPr>
              <p:spPr bwMode="auto">
                <a:xfrm rot="18900000">
                  <a:off x="7115255" y="5298605"/>
                  <a:ext cx="531097" cy="663675"/>
                </a:xfrm>
                <a:prstGeom prst="downArrow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AT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40" name="TextBox 39"/>
            <p:cNvSpPr txBox="1"/>
            <p:nvPr/>
          </p:nvSpPr>
          <p:spPr>
            <a:xfrm>
              <a:off x="2366285" y="1368975"/>
              <a:ext cx="6383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AT" sz="10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Ingress</a:t>
              </a:r>
            </a:p>
            <a:p>
              <a:pPr algn="ctr"/>
              <a:r>
                <a:rPr lang="de-AT" sz="10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  <a:endParaRPr lang="de-AT" sz="10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214875" y="2881563"/>
              <a:ext cx="6094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AT" sz="10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Egress</a:t>
              </a:r>
            </a:p>
            <a:p>
              <a:pPr algn="ctr"/>
              <a:r>
                <a:rPr lang="de-AT" sz="10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  <a:endParaRPr lang="de-AT" sz="10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60374" y="1142514"/>
              <a:ext cx="1165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AT" sz="12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CDN Network</a:t>
              </a:r>
              <a:endParaRPr lang="de-AT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07736" y="286397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AT" sz="900" i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downstream</a:t>
              </a:r>
            </a:p>
            <a:p>
              <a:pPr algn="ctr"/>
              <a:r>
                <a:rPr lang="de-AT" sz="900" i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 path</a:t>
              </a:r>
              <a:endParaRPr lang="de-AT" sz="900" i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4" name="Straight Arrow Connector 43"/>
            <p:cNvCxnSpPr>
              <a:endCxn id="27" idx="2"/>
            </p:cNvCxnSpPr>
            <p:nvPr/>
          </p:nvCxnSpPr>
          <p:spPr bwMode="auto">
            <a:xfrm flipV="1">
              <a:off x="1358464" y="1953364"/>
              <a:ext cx="1068121" cy="229689"/>
            </a:xfrm>
            <a:prstGeom prst="straightConnector1">
              <a:avLst/>
            </a:prstGeom>
            <a:solidFill>
              <a:schemeClr val="accent1"/>
            </a:solidFill>
            <a:ln w="444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45" name="Straight Arrow Connector 44"/>
            <p:cNvCxnSpPr>
              <a:stCxn id="34" idx="2"/>
            </p:cNvCxnSpPr>
            <p:nvPr/>
          </p:nvCxnSpPr>
          <p:spPr bwMode="auto">
            <a:xfrm flipH="1" flipV="1">
              <a:off x="1256644" y="2455940"/>
              <a:ext cx="1997395" cy="240354"/>
            </a:xfrm>
            <a:prstGeom prst="straightConnector1">
              <a:avLst/>
            </a:prstGeom>
            <a:solidFill>
              <a:schemeClr val="accent1"/>
            </a:solidFill>
            <a:ln w="444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46" name="TextBox 45"/>
            <p:cNvSpPr txBox="1"/>
            <p:nvPr/>
          </p:nvSpPr>
          <p:spPr>
            <a:xfrm>
              <a:off x="762766" y="2553210"/>
              <a:ext cx="5180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AT" sz="10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client</a:t>
              </a:r>
              <a:endParaRPr lang="de-AT" sz="10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9" name="Straight Arrow Connector 68"/>
            <p:cNvCxnSpPr>
              <a:stCxn id="27" idx="6"/>
              <a:endCxn id="84" idx="2"/>
            </p:cNvCxnSpPr>
            <p:nvPr/>
          </p:nvCxnSpPr>
          <p:spPr bwMode="auto">
            <a:xfrm flipV="1">
              <a:off x="2957720" y="1932497"/>
              <a:ext cx="426032" cy="20867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bg1"/>
              </a:solidFill>
              <a:prstDash val="sysDot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70" name="Straight Arrow Connector 69"/>
            <p:cNvCxnSpPr>
              <a:endCxn id="34" idx="7"/>
            </p:cNvCxnSpPr>
            <p:nvPr/>
          </p:nvCxnSpPr>
          <p:spPr bwMode="auto">
            <a:xfrm>
              <a:off x="3667486" y="2136952"/>
              <a:ext cx="39905" cy="374424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bg1"/>
              </a:solidFill>
              <a:prstDash val="sysDot"/>
              <a:round/>
              <a:headEnd type="none" w="sm" len="sm"/>
              <a:tailEnd type="triangle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1636771" y="1454268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AT" sz="900" i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upstream</a:t>
              </a:r>
            </a:p>
            <a:p>
              <a:pPr algn="ctr"/>
              <a:r>
                <a:rPr lang="de-AT" sz="900" i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 path</a:t>
              </a:r>
              <a:endParaRPr lang="de-AT" sz="900" i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623381" y="2078293"/>
              <a:ext cx="648425" cy="498759"/>
              <a:chOff x="1202669" y="4437113"/>
              <a:chExt cx="776879" cy="616284"/>
            </a:xfrm>
          </p:grpSpPr>
          <p:sp>
            <p:nvSpPr>
              <p:cNvPr id="73" name="Parallelogram 72"/>
              <p:cNvSpPr/>
              <p:nvPr/>
            </p:nvSpPr>
            <p:spPr bwMode="auto">
              <a:xfrm>
                <a:off x="1202669" y="4797153"/>
                <a:ext cx="776878" cy="256244"/>
              </a:xfrm>
              <a:prstGeom prst="parallelogram">
                <a:avLst>
                  <a:gd name="adj" fmla="val 60295"/>
                </a:avLst>
              </a:prstGeom>
              <a:solidFill>
                <a:srgbClr val="3192C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Parallelogram 73"/>
              <p:cNvSpPr>
                <a:spLocks noChangeAspect="1"/>
              </p:cNvSpPr>
              <p:nvPr/>
            </p:nvSpPr>
            <p:spPr bwMode="auto">
              <a:xfrm>
                <a:off x="1430794" y="4971462"/>
                <a:ext cx="218289" cy="72000"/>
              </a:xfrm>
              <a:prstGeom prst="parallelogram">
                <a:avLst>
                  <a:gd name="adj" fmla="val 60295"/>
                </a:avLst>
              </a:prstGeom>
              <a:solidFill>
                <a:schemeClr val="bg1"/>
              </a:solidFill>
              <a:ln w="1270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 bwMode="auto">
              <a:xfrm>
                <a:off x="1356230" y="4437113"/>
                <a:ext cx="623318" cy="354090"/>
              </a:xfrm>
              <a:prstGeom prst="rect">
                <a:avLst/>
              </a:prstGeom>
              <a:solidFill>
                <a:srgbClr val="3192C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1373416" y="4465738"/>
                <a:ext cx="586800" cy="30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Oval 76"/>
              <p:cNvSpPr>
                <a:spLocks noChangeAspect="1"/>
              </p:cNvSpPr>
              <p:nvPr/>
            </p:nvSpPr>
            <p:spPr bwMode="auto">
              <a:xfrm>
                <a:off x="1656535" y="4449017"/>
                <a:ext cx="0" cy="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Parallelogram 77"/>
              <p:cNvSpPr/>
              <p:nvPr/>
            </p:nvSpPr>
            <p:spPr bwMode="auto">
              <a:xfrm>
                <a:off x="1346016" y="4814477"/>
                <a:ext cx="612000" cy="25200"/>
              </a:xfrm>
              <a:prstGeom prst="parallelogram">
                <a:avLst>
                  <a:gd name="adj" fmla="val 60295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Parallelogram 78"/>
              <p:cNvSpPr/>
              <p:nvPr/>
            </p:nvSpPr>
            <p:spPr bwMode="auto">
              <a:xfrm>
                <a:off x="1321426" y="4851679"/>
                <a:ext cx="612000" cy="25200"/>
              </a:xfrm>
              <a:prstGeom prst="parallelogram">
                <a:avLst>
                  <a:gd name="adj" fmla="val 60295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Parallelogram 79"/>
              <p:cNvSpPr/>
              <p:nvPr/>
            </p:nvSpPr>
            <p:spPr bwMode="auto">
              <a:xfrm>
                <a:off x="1299642" y="4887965"/>
                <a:ext cx="612000" cy="25200"/>
              </a:xfrm>
              <a:prstGeom prst="parallelogram">
                <a:avLst>
                  <a:gd name="adj" fmla="val 60295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Parallelogram 80"/>
              <p:cNvSpPr/>
              <p:nvPr/>
            </p:nvSpPr>
            <p:spPr bwMode="auto">
              <a:xfrm>
                <a:off x="1277990" y="4923925"/>
                <a:ext cx="612000" cy="25200"/>
              </a:xfrm>
              <a:prstGeom prst="parallelogram">
                <a:avLst>
                  <a:gd name="adj" fmla="val 60295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3383752" y="1600721"/>
              <a:ext cx="417655" cy="564806"/>
              <a:chOff x="-1995772" y="1484784"/>
              <a:chExt cx="936104" cy="1296144"/>
            </a:xfrm>
          </p:grpSpPr>
          <p:sp>
            <p:nvSpPr>
              <p:cNvPr id="84" name="Cube 83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6" name="Rounded Rectangle 85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7" name="Rounded Rectangle 86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71" name="TextBox 170"/>
            <p:cNvSpPr txBox="1"/>
            <p:nvPr/>
          </p:nvSpPr>
          <p:spPr>
            <a:xfrm flipH="1">
              <a:off x="4460185" y="1409201"/>
              <a:ext cx="326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de-A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4213189" y="1645974"/>
              <a:ext cx="7457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105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de-AT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3" name="Rounded Rectangle 132"/>
          <p:cNvSpPr/>
          <p:nvPr/>
        </p:nvSpPr>
        <p:spPr>
          <a:xfrm>
            <a:off x="371746" y="4404286"/>
            <a:ext cx="4500000" cy="504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Front-end servers handle user requests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372321" y="4404286"/>
            <a:ext cx="504000" cy="504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371746" y="5059675"/>
            <a:ext cx="4500000" cy="504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Located at multiple A.S.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372321" y="5059675"/>
            <a:ext cx="504000" cy="504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5042595" y="4393781"/>
            <a:ext cx="4500000" cy="504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are dinamically redirected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5043170" y="4393781"/>
            <a:ext cx="504000" cy="504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5042020" y="5055357"/>
            <a:ext cx="4500000" cy="504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Load-balancing through DNS differentiation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5042595" y="5055357"/>
            <a:ext cx="504000" cy="504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371746" y="5726476"/>
            <a:ext cx="9170274" cy="504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organizations, ASes and FQDNs are involved in providing the service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05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79" grpId="0" animBg="1"/>
      <p:bldP spid="53" grpId="0"/>
      <p:bldP spid="54" grpId="0"/>
      <p:bldP spid="55" grpId="0"/>
      <p:bldP spid="56" grpId="0"/>
      <p:bldP spid="65" grpId="0"/>
      <p:bldP spid="66" grpId="0"/>
      <p:bldP spid="67" grpId="0"/>
      <p:bldP spid="68" grpId="0"/>
      <p:bldP spid="164" grpId="0"/>
      <p:bldP spid="165" grpId="0"/>
      <p:bldP spid="133" grpId="0" animBg="1"/>
      <p:bldP spid="134" grpId="0" animBg="1"/>
      <p:bldP spid="141" grpId="0" animBg="1"/>
      <p:bldP spid="142" grpId="0" animBg="1"/>
      <p:bldP spid="144" grpId="0" animBg="1"/>
      <p:bldP spid="145" grpId="0" animBg="1"/>
      <p:bldP spid="146" grpId="0" animBg="1"/>
      <p:bldP spid="147" grpId="0" animBg="1"/>
      <p:bldP spid="16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ounded Rectangle 155"/>
          <p:cNvSpPr/>
          <p:nvPr/>
        </p:nvSpPr>
        <p:spPr>
          <a:xfrm>
            <a:off x="85458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25" y="1180221"/>
            <a:ext cx="3640440" cy="315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973900"/>
            <a:ext cx="4456113" cy="359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73049" y="917267"/>
            <a:ext cx="4456111" cy="3556382"/>
          </a:xfrm>
          <a:prstGeom prst="roundRect">
            <a:avLst>
              <a:gd name="adj" fmla="val 877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AT" sz="2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Internet Big Players (Hosting and Services)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45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45" name="Rectangle 10"/>
          <p:cNvSpPr>
            <a:spLocks noChangeArrowheads="1"/>
          </p:cNvSpPr>
          <p:nvPr/>
        </p:nvSpPr>
        <p:spPr bwMode="auto">
          <a:xfrm>
            <a:off x="963556" y="1019857"/>
            <a:ext cx="261303" cy="2757601"/>
          </a:xfrm>
          <a:prstGeom prst="rect">
            <a:avLst/>
          </a:prstGeom>
          <a:noFill/>
          <a:ln w="38100" algn="ctr">
            <a:solidFill>
              <a:srgbClr val="3192C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192C1"/>
              </a:buClr>
              <a:buSzPct val="100000"/>
              <a:buBlip>
                <a:blip r:embed="rId6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AT" altLang="de-DE"/>
          </a:p>
        </p:txBody>
      </p:sp>
      <p:sp>
        <p:nvSpPr>
          <p:cNvPr id="50" name="Rounded Rectangle 49"/>
          <p:cNvSpPr/>
          <p:nvPr/>
        </p:nvSpPr>
        <p:spPr>
          <a:xfrm>
            <a:off x="643173" y="4092163"/>
            <a:ext cx="3779742" cy="381485"/>
          </a:xfrm>
          <a:prstGeom prst="roundRect">
            <a:avLst/>
          </a:prstGeom>
          <a:solidFill>
            <a:srgbClr val="E0EFF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&amp; hosting organizations</a:t>
            </a:r>
            <a:endParaRPr lang="de-AT" sz="2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10"/>
          <p:cNvSpPr>
            <a:spLocks noChangeArrowheads="1"/>
          </p:cNvSpPr>
          <p:nvPr/>
        </p:nvSpPr>
        <p:spPr bwMode="auto">
          <a:xfrm>
            <a:off x="1383615" y="1027683"/>
            <a:ext cx="458992" cy="2757601"/>
          </a:xfrm>
          <a:prstGeom prst="rect">
            <a:avLst/>
          </a:prstGeom>
          <a:noFill/>
          <a:ln w="38100" algn="ctr">
            <a:solidFill>
              <a:srgbClr val="3192C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192C1"/>
              </a:buClr>
              <a:buSzPct val="100000"/>
              <a:buBlip>
                <a:blip r:embed="rId6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AT" altLang="de-DE"/>
          </a:p>
        </p:txBody>
      </p:sp>
      <p:sp>
        <p:nvSpPr>
          <p:cNvPr id="53" name="Rectangle 10"/>
          <p:cNvSpPr>
            <a:spLocks noChangeArrowheads="1"/>
          </p:cNvSpPr>
          <p:nvPr/>
        </p:nvSpPr>
        <p:spPr bwMode="auto">
          <a:xfrm>
            <a:off x="2255520" y="1023843"/>
            <a:ext cx="238372" cy="2757601"/>
          </a:xfrm>
          <a:prstGeom prst="rect">
            <a:avLst/>
          </a:prstGeom>
          <a:noFill/>
          <a:ln w="38100" algn="ctr">
            <a:solidFill>
              <a:srgbClr val="3192C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192C1"/>
              </a:buClr>
              <a:buSzPct val="100000"/>
              <a:buBlip>
                <a:blip r:embed="rId6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AT" altLang="de-DE"/>
          </a:p>
        </p:txBody>
      </p:sp>
      <p:sp>
        <p:nvSpPr>
          <p:cNvPr id="54" name="Rectangle 10"/>
          <p:cNvSpPr>
            <a:spLocks noChangeArrowheads="1"/>
          </p:cNvSpPr>
          <p:nvPr/>
        </p:nvSpPr>
        <p:spPr bwMode="auto">
          <a:xfrm>
            <a:off x="2681484" y="1020251"/>
            <a:ext cx="240949" cy="2757601"/>
          </a:xfrm>
          <a:prstGeom prst="rect">
            <a:avLst/>
          </a:prstGeom>
          <a:noFill/>
          <a:ln w="38100" algn="ctr">
            <a:solidFill>
              <a:srgbClr val="3192C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192C1"/>
              </a:buClr>
              <a:buSzPct val="100000"/>
              <a:buBlip>
                <a:blip r:embed="rId6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AT" altLang="de-DE"/>
          </a:p>
        </p:txBody>
      </p:sp>
      <p:sp>
        <p:nvSpPr>
          <p:cNvPr id="56" name="Rounded Rectangle 55"/>
          <p:cNvSpPr/>
          <p:nvPr/>
        </p:nvSpPr>
        <p:spPr>
          <a:xfrm>
            <a:off x="5058000" y="931821"/>
            <a:ext cx="4456113" cy="3541827"/>
          </a:xfrm>
          <a:prstGeom prst="roundRect">
            <a:avLst>
              <a:gd name="adj" fmla="val 877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AT" sz="2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302874" y="4660107"/>
            <a:ext cx="4426287" cy="559613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302875" y="4662245"/>
            <a:ext cx="652165" cy="55747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50486" y="4665722"/>
            <a:ext cx="3607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services hosted by multiple organizations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302873" y="5412465"/>
            <a:ext cx="4426287" cy="559613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302875" y="5414603"/>
            <a:ext cx="652166" cy="55747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45663" y="5403114"/>
            <a:ext cx="3860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Non-cached Google/Youtube content exclusively hosted by Google.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5085048" y="4660107"/>
            <a:ext cx="4426287" cy="559613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819745" y="4651208"/>
            <a:ext cx="3312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 EU hosts a large share of Facebook, Apple, </a:t>
            </a:r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5085048" y="5415696"/>
            <a:ext cx="4426287" cy="559613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819746" y="5406797"/>
            <a:ext cx="3312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IP of top services hosted by Google and Akamai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5119213" y="4669624"/>
            <a:ext cx="652165" cy="55747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5119212" y="5408547"/>
            <a:ext cx="652165" cy="55747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5226006" y="1075433"/>
            <a:ext cx="2016000" cy="463081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226006" y="1646071"/>
            <a:ext cx="2016000" cy="463081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5223845" y="2213352"/>
            <a:ext cx="2016000" cy="463081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5205396" y="2776218"/>
            <a:ext cx="2016000" cy="463081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5209215" y="3331691"/>
            <a:ext cx="2016000" cy="463081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5194516" y="3885503"/>
            <a:ext cx="2016000" cy="463081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7332928" y="1079010"/>
            <a:ext cx="2016000" cy="463081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7332928" y="1649648"/>
            <a:ext cx="2016000" cy="463081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330767" y="2216929"/>
            <a:ext cx="2016000" cy="463081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7312318" y="2779795"/>
            <a:ext cx="2016000" cy="463081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7316137" y="3335268"/>
            <a:ext cx="2016000" cy="463081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7301438" y="3889080"/>
            <a:ext cx="2016000" cy="463081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6780528" y="1075432"/>
            <a:ext cx="464400" cy="463081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6775445" y="1642713"/>
            <a:ext cx="464400" cy="463081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6763266" y="2208937"/>
            <a:ext cx="464400" cy="463081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6756393" y="2775124"/>
            <a:ext cx="464400" cy="463081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6763014" y="3331690"/>
            <a:ext cx="464400" cy="463081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8882367" y="1079501"/>
            <a:ext cx="464400" cy="463081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8882367" y="1646126"/>
            <a:ext cx="464400" cy="463081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8876550" y="2216929"/>
            <a:ext cx="464400" cy="463081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8876550" y="2775124"/>
            <a:ext cx="464400" cy="463081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8548914" y="3889080"/>
            <a:ext cx="792036" cy="463081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m,n,o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6740400" y="3889080"/>
            <a:ext cx="464400" cy="463081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8900318" y="3338410"/>
            <a:ext cx="464400" cy="463081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277758" y="1141154"/>
            <a:ext cx="1752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Hotmail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277758" y="1713845"/>
            <a:ext cx="1752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277758" y="2265978"/>
            <a:ext cx="1752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 EU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77758" y="2832239"/>
            <a:ext cx="1752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Limelight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255389" y="3397873"/>
            <a:ext cx="1752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Hoster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256491" y="3964932"/>
            <a:ext cx="1752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385769" y="1133846"/>
            <a:ext cx="1752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3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361776" y="1728550"/>
            <a:ext cx="1752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 AS1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344388" y="2282008"/>
            <a:ext cx="1752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 AS2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361776" y="2846811"/>
            <a:ext cx="1752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344388" y="3413690"/>
            <a:ext cx="1752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345650" y="3950121"/>
            <a:ext cx="1752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ISPs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Rectangle 10"/>
          <p:cNvSpPr>
            <a:spLocks noChangeArrowheads="1"/>
          </p:cNvSpPr>
          <p:nvPr/>
        </p:nvSpPr>
        <p:spPr bwMode="auto">
          <a:xfrm>
            <a:off x="1382467" y="1031160"/>
            <a:ext cx="261303" cy="2757601"/>
          </a:xfrm>
          <a:prstGeom prst="rect">
            <a:avLst/>
          </a:prstGeom>
          <a:noFill/>
          <a:ln w="38100" algn="ctr">
            <a:solidFill>
              <a:srgbClr val="3192C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192C1"/>
              </a:buClr>
              <a:buSzPct val="100000"/>
              <a:buBlip>
                <a:blip r:embed="rId6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AT" altLang="de-DE"/>
          </a:p>
        </p:txBody>
      </p:sp>
      <p:sp>
        <p:nvSpPr>
          <p:cNvPr id="152" name="Rectangle 10"/>
          <p:cNvSpPr>
            <a:spLocks noChangeArrowheads="1"/>
          </p:cNvSpPr>
          <p:nvPr/>
        </p:nvSpPr>
        <p:spPr bwMode="auto">
          <a:xfrm>
            <a:off x="959541" y="1028470"/>
            <a:ext cx="261303" cy="2757601"/>
          </a:xfrm>
          <a:prstGeom prst="rect">
            <a:avLst/>
          </a:prstGeom>
          <a:noFill/>
          <a:ln w="38100" algn="ctr">
            <a:solidFill>
              <a:srgbClr val="3192C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192C1"/>
              </a:buClr>
              <a:buSzPct val="100000"/>
              <a:buBlip>
                <a:blip r:embed="rId6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340713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8" grpId="0" animBg="1"/>
      <p:bldP spid="59" grpId="0" animBg="1"/>
      <p:bldP spid="60" grpId="0"/>
      <p:bldP spid="64" grpId="0" animBg="1"/>
      <p:bldP spid="65" grpId="0" animBg="1"/>
      <p:bldP spid="66" grpId="0"/>
      <p:bldP spid="67" grpId="0" animBg="1"/>
      <p:bldP spid="69" grpId="0"/>
      <p:bldP spid="70" grpId="0" animBg="1"/>
      <p:bldP spid="72" grpId="0"/>
      <p:bldP spid="74" grpId="0" animBg="1"/>
      <p:bldP spid="75" grpId="0" animBg="1"/>
      <p:bldP spid="142" grpId="0" animBg="1"/>
      <p:bldP spid="142" grpId="1" animBg="1"/>
      <p:bldP spid="152" grpId="0" animBg="1"/>
      <p:bldP spid="152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5458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606257" y="1730161"/>
            <a:ext cx="4068001" cy="2495576"/>
          </a:xfrm>
          <a:prstGeom prst="roundRect">
            <a:avLst>
              <a:gd name="adj" fmla="val 644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Internet Big Players (Hosting Companies)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46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89" name="Rounded Rectangle 88"/>
          <p:cNvSpPr/>
          <p:nvPr/>
        </p:nvSpPr>
        <p:spPr>
          <a:xfrm>
            <a:off x="606257" y="989884"/>
            <a:ext cx="8515811" cy="504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the traffic is flowing from: an ISP perspective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3" descr="C:\Users\Pierdomenico Fiadino\Dropbox\Work\Slides BCN\images\maxmind-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89" y="4566129"/>
            <a:ext cx="1368208" cy="53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396360640"/>
              </p:ext>
            </p:extLst>
          </p:nvPr>
        </p:nvGraphicFramePr>
        <p:xfrm>
          <a:off x="967517" y="1773085"/>
          <a:ext cx="3792007" cy="2384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8" name="Rounded Rectangle 107"/>
          <p:cNvSpPr/>
          <p:nvPr/>
        </p:nvSpPr>
        <p:spPr>
          <a:xfrm>
            <a:off x="606258" y="4491139"/>
            <a:ext cx="4068000" cy="756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606257" y="4493277"/>
            <a:ext cx="768471" cy="75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374728" y="4543594"/>
            <a:ext cx="310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Association IP-AS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5057021" y="4498223"/>
            <a:ext cx="4068000" cy="756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5057021" y="4500361"/>
            <a:ext cx="768471" cy="75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864288" y="4566129"/>
            <a:ext cx="328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 CDNs dominate Internet landscape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606258" y="5403662"/>
            <a:ext cx="4068000" cy="756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606257" y="5405800"/>
            <a:ext cx="768471" cy="75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5057021" y="5400056"/>
            <a:ext cx="4068000" cy="756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5057021" y="5402194"/>
            <a:ext cx="768471" cy="75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361485" y="5503902"/>
            <a:ext cx="3312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4 host 40% of contents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CDN, Akamai, Limelight, LeaseWeb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864288" y="5536299"/>
            <a:ext cx="3312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caching at ISP</a:t>
            </a:r>
          </a:p>
          <a:p>
            <a:r>
              <a:rPr lang="de-AT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epending on vantage point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5057020" y="1730161"/>
            <a:ext cx="4068001" cy="2495576"/>
          </a:xfrm>
          <a:prstGeom prst="roundRect">
            <a:avLst>
              <a:gd name="adj" fmla="val 644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5108837" y="1771207"/>
            <a:ext cx="1044000" cy="504000"/>
          </a:xfrm>
          <a:prstGeom prst="roundRect">
            <a:avLst>
              <a:gd name="adj" fmla="val 24035"/>
            </a:avLst>
          </a:prstGeom>
          <a:solidFill>
            <a:srgbClr val="3192C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CDN</a:t>
            </a:r>
            <a:endParaRPr lang="de-AT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5109601" y="2323216"/>
            <a:ext cx="1044000" cy="432000"/>
          </a:xfrm>
          <a:prstGeom prst="roundRect">
            <a:avLst>
              <a:gd name="adj" fmla="val 24338"/>
            </a:avLst>
          </a:prstGeom>
          <a:solidFill>
            <a:srgbClr val="3192C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endParaRPr lang="de-AT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5108837" y="2790333"/>
            <a:ext cx="1044000" cy="432000"/>
          </a:xfrm>
          <a:prstGeom prst="roundRect">
            <a:avLst>
              <a:gd name="adj" fmla="val 20104"/>
            </a:avLst>
          </a:prstGeom>
          <a:solidFill>
            <a:srgbClr val="3192C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</a:t>
            </a:r>
            <a:endParaRPr lang="de-AT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5108837" y="3259048"/>
            <a:ext cx="1044000" cy="432000"/>
          </a:xfrm>
          <a:prstGeom prst="roundRect">
            <a:avLst>
              <a:gd name="adj" fmla="val 20104"/>
            </a:avLst>
          </a:prstGeom>
          <a:solidFill>
            <a:srgbClr val="3192C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Limelight</a:t>
            </a:r>
            <a:endParaRPr lang="de-AT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5108837" y="3728078"/>
            <a:ext cx="1044000" cy="432000"/>
          </a:xfrm>
          <a:prstGeom prst="roundRect">
            <a:avLst>
              <a:gd name="adj" fmla="val 20104"/>
            </a:avLst>
          </a:prstGeom>
          <a:solidFill>
            <a:srgbClr val="3192C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LeaseWeb</a:t>
            </a:r>
            <a:endParaRPr lang="de-AT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6198399" y="1776269"/>
            <a:ext cx="936000" cy="504000"/>
          </a:xfrm>
          <a:prstGeom prst="roundRect">
            <a:avLst>
              <a:gd name="adj" fmla="val 22221"/>
            </a:avLst>
          </a:prstGeom>
          <a:solidFill>
            <a:srgbClr val="3192C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#IPv4</a:t>
            </a:r>
            <a:endParaRPr lang="de-AT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7169089" y="1787281"/>
            <a:ext cx="936000" cy="504000"/>
          </a:xfrm>
          <a:prstGeom prst="roundRect">
            <a:avLst>
              <a:gd name="adj" fmla="val 18592"/>
            </a:avLst>
          </a:prstGeom>
          <a:solidFill>
            <a:srgbClr val="3192C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#AS</a:t>
            </a:r>
            <a:endParaRPr lang="de-AT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8139779" y="1769465"/>
            <a:ext cx="936000" cy="504000"/>
          </a:xfrm>
          <a:prstGeom prst="roundRect">
            <a:avLst>
              <a:gd name="adj" fmla="val 20407"/>
            </a:avLst>
          </a:prstGeom>
          <a:solidFill>
            <a:srgbClr val="3192C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#/24</a:t>
            </a:r>
            <a:endParaRPr lang="de-AT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6199163" y="2329075"/>
            <a:ext cx="936000" cy="432000"/>
          </a:xfrm>
          <a:prstGeom prst="roundRect">
            <a:avLst>
              <a:gd name="adj" fmla="val 34921"/>
            </a:avLst>
          </a:prstGeom>
          <a:solidFill>
            <a:schemeClr val="bg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~660k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Rounded Rectangle 136"/>
          <p:cNvSpPr/>
          <p:nvPr/>
        </p:nvSpPr>
        <p:spPr>
          <a:xfrm>
            <a:off x="6198399" y="2796192"/>
            <a:ext cx="936000" cy="432000"/>
          </a:xfrm>
          <a:prstGeom prst="roundRect">
            <a:avLst>
              <a:gd name="adj" fmla="val 34921"/>
            </a:avLst>
          </a:prstGeom>
          <a:solidFill>
            <a:schemeClr val="bg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~3.5M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Rounded Rectangle 137"/>
          <p:cNvSpPr/>
          <p:nvPr/>
        </p:nvSpPr>
        <p:spPr>
          <a:xfrm>
            <a:off x="6198399" y="3264907"/>
            <a:ext cx="936000" cy="432000"/>
          </a:xfrm>
          <a:prstGeom prst="roundRect">
            <a:avLst>
              <a:gd name="adj" fmla="val 34921"/>
            </a:avLst>
          </a:prstGeom>
          <a:solidFill>
            <a:schemeClr val="bg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~110K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6198399" y="3733937"/>
            <a:ext cx="936000" cy="432000"/>
          </a:xfrm>
          <a:prstGeom prst="roundRect">
            <a:avLst>
              <a:gd name="adj" fmla="val 34921"/>
            </a:avLst>
          </a:prstGeom>
          <a:solidFill>
            <a:schemeClr val="bg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~480K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Rounded Rectangle 142"/>
          <p:cNvSpPr/>
          <p:nvPr/>
        </p:nvSpPr>
        <p:spPr>
          <a:xfrm>
            <a:off x="7172837" y="2345226"/>
            <a:ext cx="936000" cy="432000"/>
          </a:xfrm>
          <a:prstGeom prst="roundRect">
            <a:avLst>
              <a:gd name="adj" fmla="val 34921"/>
            </a:avLst>
          </a:prstGeom>
          <a:solidFill>
            <a:schemeClr val="bg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144" name="Rounded Rectangle 143"/>
          <p:cNvSpPr/>
          <p:nvPr/>
        </p:nvSpPr>
        <p:spPr>
          <a:xfrm>
            <a:off x="7172073" y="2812343"/>
            <a:ext cx="936000" cy="432000"/>
          </a:xfrm>
          <a:prstGeom prst="roundRect">
            <a:avLst>
              <a:gd name="adj" fmla="val 34921"/>
            </a:avLst>
          </a:prstGeom>
          <a:solidFill>
            <a:schemeClr val="bg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7172073" y="3281058"/>
            <a:ext cx="936000" cy="432000"/>
          </a:xfrm>
          <a:prstGeom prst="roundRect">
            <a:avLst>
              <a:gd name="adj" fmla="val 34921"/>
            </a:avLst>
          </a:prstGeom>
          <a:solidFill>
            <a:schemeClr val="bg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7172073" y="3750088"/>
            <a:ext cx="936000" cy="432000"/>
          </a:xfrm>
          <a:prstGeom prst="roundRect">
            <a:avLst>
              <a:gd name="adj" fmla="val 34921"/>
            </a:avLst>
          </a:prstGeom>
          <a:solidFill>
            <a:schemeClr val="bg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8147275" y="2345226"/>
            <a:ext cx="936000" cy="432000"/>
          </a:xfrm>
          <a:prstGeom prst="roundRect">
            <a:avLst>
              <a:gd name="adj" fmla="val 34921"/>
            </a:avLst>
          </a:prstGeom>
          <a:solidFill>
            <a:schemeClr val="bg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~2.5K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8146511" y="2812343"/>
            <a:ext cx="936000" cy="432000"/>
          </a:xfrm>
          <a:prstGeom prst="roundRect">
            <a:avLst>
              <a:gd name="adj" fmla="val 34921"/>
            </a:avLst>
          </a:prstGeom>
          <a:solidFill>
            <a:schemeClr val="bg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~14K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8146511" y="3281058"/>
            <a:ext cx="936000" cy="432000"/>
          </a:xfrm>
          <a:prstGeom prst="roundRect">
            <a:avLst>
              <a:gd name="adj" fmla="val 34921"/>
            </a:avLst>
          </a:prstGeom>
          <a:solidFill>
            <a:schemeClr val="bg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~400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8146511" y="3750088"/>
            <a:ext cx="936000" cy="432000"/>
          </a:xfrm>
          <a:prstGeom prst="roundRect">
            <a:avLst>
              <a:gd name="adj" fmla="val 34921"/>
            </a:avLst>
          </a:prstGeom>
          <a:solidFill>
            <a:schemeClr val="bg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~1.8K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 rot="16200000">
            <a:off x="-382431" y="2807567"/>
            <a:ext cx="2381247" cy="31865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05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Cellular</a:t>
            </a:r>
            <a:r>
              <a:rPr lang="de-AT" sz="105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05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lang="de-AT" sz="105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1Ms </a:t>
            </a:r>
            <a:r>
              <a:rPr lang="de-AT" sz="105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r>
              <a:rPr lang="de-AT" sz="105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2014</a:t>
            </a:r>
            <a:endParaRPr lang="de-AT" sz="105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72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Content Placeholder 6" descr="TSP_flow_SrvIP_2013-7-8_2013-8-4_as20940_ENK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5" b="-237"/>
          <a:stretch/>
        </p:blipFill>
        <p:spPr bwMode="auto">
          <a:xfrm>
            <a:off x="133462" y="2156302"/>
            <a:ext cx="5084646" cy="3727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Visualization of temporal patterns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47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6" name="Rounded Rectangle 75"/>
          <p:cNvSpPr/>
          <p:nvPr/>
        </p:nvSpPr>
        <p:spPr>
          <a:xfrm>
            <a:off x="1230086" y="1081574"/>
            <a:ext cx="8371111" cy="808875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r>
              <a:rPr lang="de-AT" sz="1600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powerful heatmap-like tool for visualizing temporal patterns</a:t>
            </a:r>
          </a:p>
          <a:p>
            <a:pPr lvl="3">
              <a:lnSpc>
                <a:spcPct val="150000"/>
              </a:lnSpc>
            </a:pPr>
            <a:r>
              <a:rPr lang="de-AT" sz="1600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Discover </a:t>
            </a:r>
            <a:r>
              <a:rPr lang="de-AT" sz="1600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 patterns</a:t>
            </a:r>
            <a:r>
              <a:rPr lang="de-AT" sz="1600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AT" sz="1600" b="1" i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(ir)</a:t>
            </a:r>
            <a:r>
              <a:rPr lang="de-AT" sz="1600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regularities </a:t>
            </a:r>
            <a:r>
              <a:rPr lang="de-AT" sz="1600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distribution </a:t>
            </a:r>
            <a:r>
              <a:rPr lang="de-AT" sz="1600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timeseries</a:t>
            </a:r>
            <a:endParaRPr lang="en-US" sz="1600" kern="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315686" y="1081574"/>
            <a:ext cx="1944076" cy="80887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 Similarity Plot (TSP)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2482266" y="1272916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9" name="Oval 78"/>
          <p:cNvSpPr/>
          <p:nvPr/>
        </p:nvSpPr>
        <p:spPr>
          <a:xfrm>
            <a:off x="2480166" y="1642712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9" name="Picture 2" descr="C:\Users\Pierdomenico Fiadino\Dropbox\Work\Facebook_studies\Slides BCN\images\TSP_flow_SrvIP_2013-7-29_2013-8-2_as20940_ENK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642" y="2832209"/>
            <a:ext cx="3570376" cy="3196624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 bwMode="auto">
          <a:xfrm>
            <a:off x="3920936" y="2539035"/>
            <a:ext cx="572992" cy="548984"/>
          </a:xfrm>
          <a:prstGeom prst="rect">
            <a:avLst/>
          </a:prstGeom>
          <a:noFill/>
          <a:ln w="698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cxnSp>
        <p:nvCxnSpPr>
          <p:cNvPr id="31" name="Curved Connector 30"/>
          <p:cNvCxnSpPr>
            <a:stCxn id="30" idx="2"/>
            <a:endCxn id="29" idx="1"/>
          </p:cNvCxnSpPr>
          <p:nvPr/>
        </p:nvCxnSpPr>
        <p:spPr bwMode="auto">
          <a:xfrm rot="16200000" flipH="1">
            <a:off x="4345786" y="2949665"/>
            <a:ext cx="1342502" cy="1619210"/>
          </a:xfrm>
          <a:prstGeom prst="curvedConnector2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2931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Temporal Dynamics: IP utilization per hour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48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65" y="981354"/>
            <a:ext cx="9480468" cy="2502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4005" y="3256048"/>
            <a:ext cx="2569927" cy="276999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 IPs per hour</a:t>
            </a:r>
            <a:endParaRPr lang="en-US" sz="12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2361" y="3249430"/>
            <a:ext cx="2569927" cy="276999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Cumulative number of IPs</a:t>
            </a:r>
            <a:endParaRPr lang="en-US" sz="12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50717" y="3236958"/>
            <a:ext cx="2569927" cy="276999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flows per hour</a:t>
            </a:r>
            <a:endParaRPr lang="en-US" sz="12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14005" y="3736122"/>
            <a:ext cx="9006639" cy="53719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14007" y="3738260"/>
            <a:ext cx="731700" cy="53719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36823" y="3711391"/>
            <a:ext cx="8190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single IPs/hour providing HTTP services vary during day</a:t>
            </a:r>
          </a:p>
          <a:p>
            <a:r>
              <a:rPr lang="de-AT" sz="12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few 10s to 1000s different IP addresses per day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14005" y="4375402"/>
            <a:ext cx="9006639" cy="53719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14007" y="4377540"/>
            <a:ext cx="731700" cy="53719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36823" y="4350671"/>
            <a:ext cx="8190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Search, YouTube and Facebook domanite the IP space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 of their largerger volume and user base</a:t>
            </a:r>
            <a:endParaRPr lang="de-AT" sz="1600" b="1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05121" y="5016580"/>
            <a:ext cx="9006639" cy="53719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05123" y="5018718"/>
            <a:ext cx="731700" cy="53719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27939" y="4991849"/>
            <a:ext cx="8190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 is the most IP-distributed service (thanks to Akamai)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than 2000 different IPs/day 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14003" y="5651584"/>
            <a:ext cx="9006639" cy="53719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514005" y="5653722"/>
            <a:ext cx="731700" cy="53719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36821" y="5626853"/>
            <a:ext cx="8190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services (e.g., AVS1) provisioned by very stable delivery infrastructure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Negligible changes in IP addresses active over the day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50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Temporal Dynamics: IP utilization per hour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49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grpSp>
        <p:nvGrpSpPr>
          <p:cNvPr id="18" name="Group 13"/>
          <p:cNvGrpSpPr>
            <a:grpSpLocks noChangeAspect="1"/>
          </p:cNvGrpSpPr>
          <p:nvPr/>
        </p:nvGrpSpPr>
        <p:grpSpPr bwMode="auto">
          <a:xfrm>
            <a:off x="480769" y="896687"/>
            <a:ext cx="9038521" cy="2707329"/>
            <a:chOff x="72025" y="1124744"/>
            <a:chExt cx="9921535" cy="2972389"/>
          </a:xfrm>
        </p:grpSpPr>
        <p:grpSp>
          <p:nvGrpSpPr>
            <p:cNvPr id="19" name="Group 1"/>
            <p:cNvGrpSpPr>
              <a:grpSpLocks/>
            </p:cNvGrpSpPr>
            <p:nvPr/>
          </p:nvGrpSpPr>
          <p:grpSpPr bwMode="auto">
            <a:xfrm>
              <a:off x="72025" y="1124744"/>
              <a:ext cx="9921535" cy="2600688"/>
              <a:chOff x="152567" y="927846"/>
              <a:chExt cx="9921535" cy="2600688"/>
            </a:xfrm>
          </p:grpSpPr>
          <p:pic>
            <p:nvPicPr>
              <p:cNvPr id="22" name="Picture 9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567" y="946423"/>
                <a:ext cx="3467584" cy="2563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Picture 9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9542" y="927846"/>
                <a:ext cx="3467584" cy="260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9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06518" y="927846"/>
                <a:ext cx="3467584" cy="260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" name="TextBox 13332"/>
            <p:cNvSpPr txBox="1">
              <a:spLocks noChangeArrowheads="1"/>
            </p:cNvSpPr>
            <p:nvPr/>
          </p:nvSpPr>
          <p:spPr bwMode="auto">
            <a:xfrm>
              <a:off x="1159980" y="3714000"/>
              <a:ext cx="1578720" cy="371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2pPr>
              <a:lvl3pPr marL="1143000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3pPr>
              <a:lvl4pPr marL="1600200"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4pPr>
              <a:lvl5pPr marL="20574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5pPr>
              <a:lvl6pPr marL="2514600" eaLnBrk="0" hangingPunct="0">
                <a:buClr>
                  <a:srgbClr val="3192C1"/>
                </a:buCl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6pPr>
              <a:lvl7pPr marL="2971800" eaLnBrk="0" hangingPunct="0">
                <a:buClr>
                  <a:srgbClr val="3192C1"/>
                </a:buCl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7pPr>
              <a:lvl8pPr marL="3429000" eaLnBrk="0" hangingPunct="0">
                <a:buClr>
                  <a:srgbClr val="3192C1"/>
                </a:buCl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8pPr>
              <a:lvl9pPr marL="3886200" eaLnBrk="0" hangingPunct="0">
                <a:buClr>
                  <a:srgbClr val="3192C1"/>
                </a:buCl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9pPr>
            </a:lstStyle>
            <a:p>
              <a:pPr eaLnBrk="1" hangingPunct="1"/>
              <a:r>
                <a:rPr lang="es-UY" sz="1600">
                  <a:latin typeface="Arial" panose="020B0604020202020204" pitchFamily="34" charset="0"/>
                  <a:cs typeface="Arial" panose="020B0604020202020204" pitchFamily="34" charset="0"/>
                </a:rPr>
                <a:t>Facebook IPs</a:t>
              </a: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128"/>
            <p:cNvSpPr txBox="1">
              <a:spLocks noChangeArrowheads="1"/>
            </p:cNvSpPr>
            <p:nvPr/>
          </p:nvSpPr>
          <p:spPr bwMode="auto">
            <a:xfrm>
              <a:off x="3989077" y="3725433"/>
              <a:ext cx="2291362" cy="371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2pPr>
              <a:lvl3pPr marL="1143000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3pPr>
              <a:lvl4pPr marL="1600200"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4pPr>
              <a:lvl5pPr marL="20574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5pPr>
              <a:lvl6pPr marL="2514600" eaLnBrk="0" hangingPunct="0">
                <a:buClr>
                  <a:srgbClr val="3192C1"/>
                </a:buCl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6pPr>
              <a:lvl7pPr marL="2971800" eaLnBrk="0" hangingPunct="0">
                <a:buClr>
                  <a:srgbClr val="3192C1"/>
                </a:buCl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7pPr>
              <a:lvl8pPr marL="3429000" eaLnBrk="0" hangingPunct="0">
                <a:buClr>
                  <a:srgbClr val="3192C1"/>
                </a:buCl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8pPr>
              <a:lvl9pPr marL="3886200" eaLnBrk="0" hangingPunct="0">
                <a:buClr>
                  <a:srgbClr val="3192C1"/>
                </a:buCl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9pPr>
            </a:lstStyle>
            <a:p>
              <a:pPr eaLnBrk="1" hangingPunct="1"/>
              <a:r>
                <a:rPr lang="es-UY" sz="1600" dirty="0">
                  <a:latin typeface="Arial" panose="020B0604020202020204" pitchFamily="34" charset="0"/>
                  <a:cs typeface="Arial" panose="020B0604020202020204" pitchFamily="34" charset="0"/>
                </a:rPr>
                <a:t>Windows </a:t>
              </a:r>
              <a:r>
                <a:rPr lang="es-UY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Update</a:t>
              </a:r>
              <a:r>
                <a:rPr lang="es-UY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UY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IPs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66862" y="3332579"/>
            <a:ext cx="2520280" cy="276999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</a:t>
            </a:r>
            <a:endParaRPr lang="en-US" sz="12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17414" y="3346479"/>
            <a:ext cx="2520280" cy="276999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 Windows Updates</a:t>
            </a:r>
            <a:endParaRPr lang="en-US" sz="12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20214" y="3355992"/>
            <a:ext cx="2520280" cy="276999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Apple‘s iTunes and App Store</a:t>
            </a:r>
            <a:endParaRPr lang="en-US" sz="12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14005" y="3736122"/>
            <a:ext cx="9006639" cy="53719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14007" y="3738260"/>
            <a:ext cx="731700" cy="53719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36823" y="3711391"/>
            <a:ext cx="8190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subnets of the CDNs are more dynamic than others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14005" y="4375402"/>
            <a:ext cx="9006639" cy="53719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14007" y="4377540"/>
            <a:ext cx="731700" cy="53719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36823" y="4350671"/>
            <a:ext cx="8190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 flows are serverd from very dynamically changing locations</a:t>
            </a:r>
          </a:p>
          <a:p>
            <a:r>
              <a:rPr lang="de-AT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 places machines in operators‘ networks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505121" y="5016580"/>
            <a:ext cx="9006639" cy="53719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05123" y="5018718"/>
            <a:ext cx="731700" cy="53719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27939" y="4991849"/>
            <a:ext cx="8190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``on demand´´  provisioning servers: Akmai‘s CDN philosophy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 is among the most distributed and dynamic CDNs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14003" y="5651584"/>
            <a:ext cx="9006639" cy="53719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514005" y="5653722"/>
            <a:ext cx="731700" cy="53719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36821" y="5626853"/>
            <a:ext cx="8190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 flows are, a-priori, more difficult to track using servers Ips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It‘s extremely hard to track Akamai-based services by operators 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07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3182" y="801189"/>
            <a:ext cx="9734288" cy="5557208"/>
          </a:xfrm>
          <a:prstGeom prst="roundRect">
            <a:avLst>
              <a:gd name="adj" fmla="val 2851"/>
            </a:avLst>
          </a:prstGeom>
          <a:solidFill>
            <a:srgbClr val="E0EFF6">
              <a:alpha val="0"/>
            </a:srgb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Rounded Rectangle 179"/>
          <p:cNvSpPr/>
          <p:nvPr/>
        </p:nvSpPr>
        <p:spPr>
          <a:xfrm>
            <a:off x="361235" y="2063231"/>
            <a:ext cx="5692723" cy="3088927"/>
          </a:xfrm>
          <a:prstGeom prst="roundRect">
            <a:avLst>
              <a:gd name="adj" fmla="val 10185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Content Delivery Networks and load balancing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cxnSp>
        <p:nvCxnSpPr>
          <p:cNvPr id="49" name="Straight Arrow Connector 48"/>
          <p:cNvCxnSpPr/>
          <p:nvPr/>
        </p:nvCxnSpPr>
        <p:spPr bwMode="auto">
          <a:xfrm flipV="1">
            <a:off x="1326977" y="2987177"/>
            <a:ext cx="0" cy="1095933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3192C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 flipV="1">
            <a:off x="1591255" y="4534295"/>
            <a:ext cx="2664000" cy="23755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3192C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 flipV="1">
            <a:off x="1472736" y="3035618"/>
            <a:ext cx="2721573" cy="1114558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flipV="1">
            <a:off x="1625136" y="3213599"/>
            <a:ext cx="2708517" cy="1088978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3192C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53" name="TextBox 52"/>
          <p:cNvSpPr txBox="1"/>
          <p:nvPr/>
        </p:nvSpPr>
        <p:spPr>
          <a:xfrm>
            <a:off x="898416" y="4661116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74602" y="4168103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Servers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74868" y="2481439"/>
            <a:ext cx="587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</a:p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44990" y="2769773"/>
            <a:ext cx="729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</a:p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FEs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316518" y="3237365"/>
            <a:ext cx="15622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105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 </a:t>
            </a:r>
            <a:r>
              <a:rPr lang="de-AT" sz="1050" i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resolves</a:t>
            </a:r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r"/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</a:t>
            </a:r>
            <a:r>
              <a:rPr lang="de-AT" sz="1050" i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561768" y="2769773"/>
            <a:ext cx="1283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105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 requests content to FE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755968" y="4579903"/>
            <a:ext cx="1332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5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 requests content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650419" y="3821950"/>
            <a:ext cx="1551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 replies with content server name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903072" y="4220488"/>
            <a:ext cx="648425" cy="498759"/>
            <a:chOff x="1202669" y="4437113"/>
            <a:chExt cx="776879" cy="616284"/>
          </a:xfrm>
        </p:grpSpPr>
        <p:sp>
          <p:nvSpPr>
            <p:cNvPr id="94" name="Parallelogram 93"/>
            <p:cNvSpPr/>
            <p:nvPr/>
          </p:nvSpPr>
          <p:spPr bwMode="auto">
            <a:xfrm>
              <a:off x="1202669" y="4797153"/>
              <a:ext cx="776878" cy="256244"/>
            </a:xfrm>
            <a:prstGeom prst="parallelogram">
              <a:avLst>
                <a:gd name="adj" fmla="val 60295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Parallelogram 94"/>
            <p:cNvSpPr>
              <a:spLocks noChangeAspect="1"/>
            </p:cNvSpPr>
            <p:nvPr/>
          </p:nvSpPr>
          <p:spPr bwMode="auto">
            <a:xfrm>
              <a:off x="1430794" y="4971462"/>
              <a:ext cx="218289" cy="720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1356230" y="4437113"/>
              <a:ext cx="623318" cy="354090"/>
            </a:xfrm>
            <a:prstGeom prst="rect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1373416" y="4465738"/>
              <a:ext cx="586800" cy="30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 bwMode="auto">
            <a:xfrm>
              <a:off x="1656535" y="4449017"/>
              <a:ext cx="0" cy="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Parallelogram 98"/>
            <p:cNvSpPr/>
            <p:nvPr/>
          </p:nvSpPr>
          <p:spPr bwMode="auto">
            <a:xfrm>
              <a:off x="1346016" y="4814477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Parallelogram 99"/>
            <p:cNvSpPr/>
            <p:nvPr/>
          </p:nvSpPr>
          <p:spPr bwMode="auto">
            <a:xfrm>
              <a:off x="1321426" y="4851679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Parallelogram 100"/>
            <p:cNvSpPr/>
            <p:nvPr/>
          </p:nvSpPr>
          <p:spPr bwMode="auto">
            <a:xfrm>
              <a:off x="1299642" y="488796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Parallelogram 101"/>
            <p:cNvSpPr/>
            <p:nvPr/>
          </p:nvSpPr>
          <p:spPr bwMode="auto">
            <a:xfrm>
              <a:off x="1277990" y="492392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1146936" y="2389411"/>
            <a:ext cx="417655" cy="564806"/>
            <a:chOff x="-1995772" y="1484784"/>
            <a:chExt cx="936104" cy="1296144"/>
          </a:xfrm>
        </p:grpSpPr>
        <p:sp>
          <p:nvSpPr>
            <p:cNvPr id="104" name="Cube 103"/>
            <p:cNvSpPr/>
            <p:nvPr/>
          </p:nvSpPr>
          <p:spPr bwMode="auto">
            <a:xfrm>
              <a:off x="-1995772" y="1484784"/>
              <a:ext cx="936104" cy="1296144"/>
            </a:xfrm>
            <a:prstGeom prst="cube">
              <a:avLst>
                <a:gd name="adj" fmla="val 23643"/>
              </a:avLst>
            </a:prstGeom>
            <a:solidFill>
              <a:schemeClr val="bg1"/>
            </a:solidFill>
            <a:ln w="317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5" name="Rounded Rectangle 104"/>
            <p:cNvSpPr/>
            <p:nvPr/>
          </p:nvSpPr>
          <p:spPr bwMode="auto">
            <a:xfrm>
              <a:off x="-1502220" y="2484055"/>
              <a:ext cx="144016" cy="45719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6" name="Rounded Rectangle 105"/>
            <p:cNvSpPr/>
            <p:nvPr/>
          </p:nvSpPr>
          <p:spPr bwMode="auto">
            <a:xfrm>
              <a:off x="-1502220" y="2552644"/>
              <a:ext cx="144016" cy="45719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7" name="Rounded Rectangle 106"/>
            <p:cNvSpPr/>
            <p:nvPr/>
          </p:nvSpPr>
          <p:spPr bwMode="auto">
            <a:xfrm>
              <a:off x="-1502220" y="2621067"/>
              <a:ext cx="144016" cy="45719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4306370" y="2546132"/>
            <a:ext cx="722455" cy="869606"/>
            <a:chOff x="6611617" y="1286612"/>
            <a:chExt cx="722455" cy="869606"/>
          </a:xfrm>
        </p:grpSpPr>
        <p:grpSp>
          <p:nvGrpSpPr>
            <p:cNvPr id="108" name="Group 107"/>
            <p:cNvGrpSpPr/>
            <p:nvPr/>
          </p:nvGrpSpPr>
          <p:grpSpPr>
            <a:xfrm>
              <a:off x="6611617" y="1286612"/>
              <a:ext cx="417655" cy="564806"/>
              <a:chOff x="-1995772" y="1484784"/>
              <a:chExt cx="936104" cy="1296144"/>
            </a:xfrm>
          </p:grpSpPr>
          <p:sp>
            <p:nvSpPr>
              <p:cNvPr id="109" name="Cube 108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0" name="Rounded Rectangle 109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" name="Rounded Rectangle 110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" name="Rounded Rectangle 111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6764017" y="1439012"/>
              <a:ext cx="417655" cy="564806"/>
              <a:chOff x="-1995772" y="1484784"/>
              <a:chExt cx="936104" cy="1296144"/>
            </a:xfrm>
          </p:grpSpPr>
          <p:sp>
            <p:nvSpPr>
              <p:cNvPr id="124" name="Cube 123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6" name="Rounded Rectangle 125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" name="Rounded Rectangle 126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6916417" y="1591412"/>
              <a:ext cx="417655" cy="564806"/>
              <a:chOff x="-1995772" y="1484784"/>
              <a:chExt cx="936104" cy="1296144"/>
            </a:xfrm>
          </p:grpSpPr>
          <p:sp>
            <p:nvSpPr>
              <p:cNvPr id="129" name="Cube 128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" name="Rounded Rectangle 129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" name="Rounded Rectangle 130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" name="Rounded Rectangle 131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4301687" y="3887352"/>
            <a:ext cx="722455" cy="869606"/>
            <a:chOff x="8027751" y="4990461"/>
            <a:chExt cx="722455" cy="869606"/>
          </a:xfrm>
        </p:grpSpPr>
        <p:grpSp>
          <p:nvGrpSpPr>
            <p:cNvPr id="149" name="Group 148"/>
            <p:cNvGrpSpPr/>
            <p:nvPr/>
          </p:nvGrpSpPr>
          <p:grpSpPr>
            <a:xfrm>
              <a:off x="8027751" y="4990461"/>
              <a:ext cx="417655" cy="564806"/>
              <a:chOff x="-1995772" y="1484784"/>
              <a:chExt cx="936104" cy="1296144"/>
            </a:xfrm>
          </p:grpSpPr>
          <p:sp>
            <p:nvSpPr>
              <p:cNvPr id="150" name="Cube 149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" name="Rounded Rectangle 150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" name="Rounded Rectangle 151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3" name="Rounded Rectangle 152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8180151" y="5142861"/>
              <a:ext cx="417655" cy="564806"/>
              <a:chOff x="-1995772" y="1484784"/>
              <a:chExt cx="936104" cy="1296144"/>
            </a:xfrm>
          </p:grpSpPr>
          <p:sp>
            <p:nvSpPr>
              <p:cNvPr id="155" name="Cube 154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" name="Rounded Rectangle 155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8332551" y="5295261"/>
              <a:ext cx="417655" cy="564806"/>
              <a:chOff x="-1995772" y="1484784"/>
              <a:chExt cx="936104" cy="1296144"/>
            </a:xfrm>
          </p:grpSpPr>
          <p:sp>
            <p:nvSpPr>
              <p:cNvPr id="160" name="Cube 159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1" name="Rounded Rectangle 160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2" name="Rounded Rectangle 161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3" name="Rounded Rectangle 162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142" name="Rounded Rectangle 141"/>
          <p:cNvSpPr/>
          <p:nvPr/>
        </p:nvSpPr>
        <p:spPr>
          <a:xfrm>
            <a:off x="6274694" y="2083886"/>
            <a:ext cx="228032" cy="462246"/>
          </a:xfrm>
          <a:prstGeom prst="roundRect">
            <a:avLst>
              <a:gd name="adj" fmla="val 29179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6252495" y="2718765"/>
            <a:ext cx="3184291" cy="504000"/>
          </a:xfrm>
          <a:prstGeom prst="roundRect">
            <a:avLst>
              <a:gd name="adj" fmla="val 20838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Load-balancing through </a:t>
            </a:r>
          </a:p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 differentiation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361235" y="5611124"/>
            <a:ext cx="9170274" cy="504000"/>
          </a:xfrm>
          <a:prstGeom prst="roundRect">
            <a:avLst>
              <a:gd name="adj" fmla="val 29179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organizations, ASes and FQDNs are involved in providing the service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Cloud 134"/>
          <p:cNvSpPr/>
          <p:nvPr/>
        </p:nvSpPr>
        <p:spPr bwMode="auto">
          <a:xfrm rot="1084775">
            <a:off x="3244107" y="2312568"/>
            <a:ext cx="2665282" cy="2760885"/>
          </a:xfrm>
          <a:prstGeom prst="cloud">
            <a:avLst/>
          </a:prstGeom>
          <a:noFill/>
          <a:ln w="25400" cap="flat" cmpd="sng" algn="ctr">
            <a:solidFill>
              <a:srgbClr val="3192C1">
                <a:alpha val="24000"/>
              </a:srgb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1760" y="2071236"/>
            <a:ext cx="1309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CDN network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6259211" y="3355203"/>
            <a:ext cx="3184291" cy="504000"/>
          </a:xfrm>
          <a:prstGeom prst="roundRect">
            <a:avLst>
              <a:gd name="adj" fmla="val 20838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techniques: ANYCAST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6224258" y="2073881"/>
            <a:ext cx="3184291" cy="504000"/>
          </a:xfrm>
          <a:prstGeom prst="roundRect">
            <a:avLst>
              <a:gd name="adj" fmla="val 20837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dynamically redirected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6252495" y="3991115"/>
            <a:ext cx="3184291" cy="504000"/>
          </a:xfrm>
          <a:prstGeom prst="roundRect">
            <a:avLst>
              <a:gd name="adj" fmla="val 20838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</a:t>
            </a:r>
            <a:r>
              <a:rPr lang="en-US" sz="14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FrontEnds</a:t>
            </a: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(FEs)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6234372" y="4637554"/>
            <a:ext cx="3184291" cy="504000"/>
          </a:xfrm>
          <a:prstGeom prst="roundRect">
            <a:avLst>
              <a:gd name="adj" fmla="val 22923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Content Servers (replicas)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6267240" y="2728935"/>
            <a:ext cx="235486" cy="504000"/>
          </a:xfrm>
          <a:prstGeom prst="roundRect">
            <a:avLst>
              <a:gd name="adj" fmla="val 29179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6277392" y="3369023"/>
            <a:ext cx="235486" cy="504000"/>
          </a:xfrm>
          <a:prstGeom prst="roundRect">
            <a:avLst>
              <a:gd name="adj" fmla="val 29179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277392" y="3987470"/>
            <a:ext cx="235486" cy="504000"/>
          </a:xfrm>
          <a:prstGeom prst="roundRect">
            <a:avLst>
              <a:gd name="adj" fmla="val 29179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6277392" y="4648158"/>
            <a:ext cx="235486" cy="504000"/>
          </a:xfrm>
          <a:prstGeom prst="roundRect">
            <a:avLst>
              <a:gd name="adj" fmla="val 29179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332036" y="1044951"/>
            <a:ext cx="9170274" cy="504000"/>
          </a:xfrm>
          <a:prstGeom prst="roundRect">
            <a:avLst>
              <a:gd name="adj" fmla="val 27094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CDNs: pushing contents as close as possible to final users and deploy multiple replicas</a:t>
            </a:r>
            <a:endParaRPr lang="en-US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1577DDF7-B982-4E0C-9B3F-1A7585F356FA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180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 flipH="1">
            <a:off x="85457" y="801189"/>
            <a:ext cx="9719999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YouTube: cellular vs fixed-line (addressing space)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50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302873" y="949340"/>
            <a:ext cx="9208461" cy="315258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70C0"/>
              </a:buClr>
              <a:defRPr/>
            </a:pPr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Comparing YouTube characteristics from two different perspectives</a:t>
            </a:r>
            <a:endParaRPr lang="en-US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2300" y="1423437"/>
            <a:ext cx="4500000" cy="1744721"/>
          </a:xfrm>
          <a:prstGeom prst="roundRect">
            <a:avLst>
              <a:gd name="adj" fmla="val 3260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02873" y="1423437"/>
            <a:ext cx="4500000" cy="38545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Fixed-line dataset (1000s customers)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86896" y="1490162"/>
            <a:ext cx="252000" cy="252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010188" y="1423437"/>
            <a:ext cx="4500000" cy="1744721"/>
          </a:xfrm>
          <a:prstGeom prst="roundRect">
            <a:avLst>
              <a:gd name="adj" fmla="val 3469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010761" y="1423437"/>
            <a:ext cx="4500000" cy="38545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Cellular dataset (1Ms customers)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094784" y="1490162"/>
            <a:ext cx="252000" cy="252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6897" y="1823087"/>
            <a:ext cx="43265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Google Autonomous Systems</a:t>
            </a: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3600 IP addresses</a:t>
            </a: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networks/24</a:t>
            </a: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of the two Google AS (spanning two /16) plays major role</a:t>
            </a:r>
            <a:endParaRPr lang="de-AT" sz="16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endParaRPr lang="de-AT" sz="1600" dirty="0" smtClean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4784" y="1844719"/>
            <a:ext cx="44154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Google Autonomous Systems</a:t>
            </a:r>
          </a:p>
          <a:p>
            <a:pPr marL="144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 IP addresses</a:t>
            </a:r>
          </a:p>
          <a:p>
            <a:pPr marL="144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 networks/24</a:t>
            </a: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ISP AS (spanning one /16) plays an important role, serving 70% of flows!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34" y="3692297"/>
            <a:ext cx="2905028" cy="250281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007" y="3675686"/>
            <a:ext cx="2904081" cy="250200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1774993" y="4590791"/>
            <a:ext cx="207390" cy="1102936"/>
          </a:xfrm>
          <a:prstGeom prst="roundRect">
            <a:avLst/>
          </a:prstGeom>
          <a:solidFill>
            <a:srgbClr val="E0EFF6">
              <a:alpha val="59000"/>
            </a:srgbClr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Rounded Rectangle 24"/>
          <p:cNvSpPr/>
          <p:nvPr/>
        </p:nvSpPr>
        <p:spPr>
          <a:xfrm>
            <a:off x="2937355" y="3823750"/>
            <a:ext cx="207390" cy="1102936"/>
          </a:xfrm>
          <a:prstGeom prst="roundRect">
            <a:avLst/>
          </a:prstGeom>
          <a:solidFill>
            <a:srgbClr val="E0EFF6">
              <a:alpha val="59000"/>
            </a:srgbClr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6" name="Rounded Rectangle 25"/>
          <p:cNvSpPr/>
          <p:nvPr/>
        </p:nvSpPr>
        <p:spPr>
          <a:xfrm>
            <a:off x="8029103" y="3821163"/>
            <a:ext cx="207390" cy="1404000"/>
          </a:xfrm>
          <a:prstGeom prst="roundRect">
            <a:avLst/>
          </a:prstGeom>
          <a:solidFill>
            <a:srgbClr val="E0EFF6">
              <a:alpha val="59000"/>
            </a:srgbClr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Rounded Rectangle 26"/>
          <p:cNvSpPr/>
          <p:nvPr/>
        </p:nvSpPr>
        <p:spPr>
          <a:xfrm>
            <a:off x="300498" y="3327662"/>
            <a:ext cx="9209690" cy="2867451"/>
          </a:xfrm>
          <a:prstGeom prst="roundRect">
            <a:avLst>
              <a:gd name="adj" fmla="val 3260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Youtube flows in the IPv4 addressing space (fixed-line vs cellular)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  <p:bldP spid="2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YouTube: cellular vs fixed-line (flow characteristics)</a:t>
            </a:r>
            <a:endParaRPr lang="de-AT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51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302873" y="949340"/>
            <a:ext cx="9208461" cy="315258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70C0"/>
              </a:buClr>
              <a:defRPr/>
            </a:pPr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Comparing YouTube characteristics from two different perspectives</a:t>
            </a:r>
            <a:endParaRPr lang="en-US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2300" y="1423437"/>
            <a:ext cx="4500000" cy="4740695"/>
          </a:xfrm>
          <a:prstGeom prst="roundRect">
            <a:avLst>
              <a:gd name="adj" fmla="val 3260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02873" y="1423437"/>
            <a:ext cx="4500000" cy="38545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Fixed-line dataset (1000s customers)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86896" y="1490162"/>
            <a:ext cx="252000" cy="252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010188" y="1423437"/>
            <a:ext cx="4500000" cy="4740695"/>
          </a:xfrm>
          <a:prstGeom prst="roundRect">
            <a:avLst>
              <a:gd name="adj" fmla="val 3469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010761" y="1423437"/>
            <a:ext cx="4500000" cy="38545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Cellular dataset (1Ms customers)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094784" y="1490162"/>
            <a:ext cx="252000" cy="252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53" y="1865926"/>
            <a:ext cx="3353146" cy="248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996" y="1865926"/>
            <a:ext cx="3346383" cy="2484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9046" y="4504764"/>
            <a:ext cx="43265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than 15% flows achieve &gt;2Mbps</a:t>
            </a: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Throughput governed by video bit-rate (not access technology!)</a:t>
            </a:r>
            <a:endParaRPr lang="de-AT" sz="16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endParaRPr lang="de-AT" sz="1600" dirty="0" smtClean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06456" y="4504764"/>
            <a:ext cx="43265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than 15% flows achieve &gt;2Mbps</a:t>
            </a: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Throughput governed by video bit-rate (not access technology!)</a:t>
            </a:r>
            <a:endParaRPr lang="de-AT" sz="16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througput from local ISP</a:t>
            </a: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 of caching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endParaRPr lang="de-AT" sz="1600" dirty="0" smtClean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32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42" y="1808887"/>
            <a:ext cx="3435345" cy="25830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883" y="1808887"/>
            <a:ext cx="3436599" cy="2583961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YouTube: cellular vs fixed-line (IP activity)</a:t>
            </a:r>
            <a:endParaRPr lang="de-AT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52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302873" y="949340"/>
            <a:ext cx="9208461" cy="315258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70C0"/>
              </a:buClr>
              <a:defRPr/>
            </a:pPr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Comparing YouTube characteristics from two different perspectives</a:t>
            </a:r>
            <a:endParaRPr lang="en-US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2300" y="1423436"/>
            <a:ext cx="4500000" cy="4650987"/>
          </a:xfrm>
          <a:prstGeom prst="roundRect">
            <a:avLst>
              <a:gd name="adj" fmla="val 3260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02873" y="1423437"/>
            <a:ext cx="4500000" cy="38545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Fixed-line dataset (1000s customers)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86896" y="1490162"/>
            <a:ext cx="252000" cy="252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010188" y="1423437"/>
            <a:ext cx="4500000" cy="4650986"/>
          </a:xfrm>
          <a:prstGeom prst="roundRect">
            <a:avLst>
              <a:gd name="adj" fmla="val 3469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010761" y="1423437"/>
            <a:ext cx="4500000" cy="38545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Cellular dataset (1Ms customers)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094784" y="1490162"/>
            <a:ext cx="252000" cy="252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9046" y="4504764"/>
            <a:ext cx="43265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to 700 IPs active at peak times</a:t>
            </a: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 balancing depending on time of the day (very evident)</a:t>
            </a:r>
            <a:endParaRPr lang="de-AT" sz="16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endParaRPr lang="de-AT" sz="1600" dirty="0" smtClean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06456" y="4504764"/>
            <a:ext cx="43265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to 700 IPs active at peak times</a:t>
            </a: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 balancing depending on time of the day (slightly less evident)</a:t>
            </a: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IPs are always on</a:t>
            </a: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predictable dynamics (long-run)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endParaRPr lang="de-AT" sz="1600" dirty="0" smtClean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49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A. Hosting Infrastructure (Facebook case)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53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780397" y="3886816"/>
            <a:ext cx="3672408" cy="307777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</a:rPr>
              <a:t>Number of IP addresses per A.S.</a:t>
            </a:r>
            <a:endParaRPr lang="en-US" sz="1400" b="1" i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27441" y="3870042"/>
            <a:ext cx="3672408" cy="307777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</a:rPr>
              <a:t>Share of flows per A.S.</a:t>
            </a:r>
            <a:endParaRPr lang="en-US" sz="1400" b="1" i="1" dirty="0">
              <a:solidFill>
                <a:schemeClr val="bg1"/>
              </a:solidFill>
            </a:endParaRPr>
          </a:p>
        </p:txBody>
      </p:sp>
      <p:pic>
        <p:nvPicPr>
          <p:cNvPr id="10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0" y="846704"/>
            <a:ext cx="3944003" cy="296590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401" y="891769"/>
            <a:ext cx="3944003" cy="2965908"/>
          </a:xfrm>
          <a:prstGeom prst="rect">
            <a:avLst/>
          </a:prstGeom>
        </p:spPr>
      </p:pic>
      <p:pic>
        <p:nvPicPr>
          <p:cNvPr id="12" name="Picture 3" descr="C:\Users\Pierdomenico Fiadino\Dropbox\Work\Slides BCN\images\maxmind-logo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678" y="4442089"/>
            <a:ext cx="807861" cy="31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756031" y="5009425"/>
            <a:ext cx="8343818" cy="53719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56033" y="5011563"/>
            <a:ext cx="677378" cy="53719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27574" y="4984694"/>
            <a:ext cx="2908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 plays a key role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 of flowss and 2600 IP addresses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61868" y="4356168"/>
            <a:ext cx="8337981" cy="53719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61870" y="4358306"/>
            <a:ext cx="677378" cy="53719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33411" y="4331437"/>
            <a:ext cx="7164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Akamai, Facebook AS, Tinet, CWW and neighbor operators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involved ASses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55290" y="5667582"/>
            <a:ext cx="8344559" cy="53719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55292" y="5669720"/>
            <a:ext cx="677378" cy="53719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26833" y="5642851"/>
            <a:ext cx="7551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and neighbor operators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caches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87250" y="1706825"/>
            <a:ext cx="374079" cy="3430052"/>
          </a:xfrm>
          <a:prstGeom prst="round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AT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Topological diversity</a:t>
            </a:r>
            <a:endParaRPr lang="de-AT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99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19" y="843419"/>
            <a:ext cx="4437994" cy="333739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971" y="863708"/>
            <a:ext cx="4437994" cy="3337392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>
                <a:latin typeface="Arial" panose="020B0604020202020204" pitchFamily="34" charset="0"/>
                <a:cs typeface="Arial" panose="020B0604020202020204" pitchFamily="34" charset="0"/>
              </a:rPr>
              <a:t>A. Hosting Infrastructure (Facebook case)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51828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54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752911" y="4201503"/>
            <a:ext cx="3672408" cy="307777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</a:rPr>
              <a:t>minumum RTT for all server IPs</a:t>
            </a:r>
            <a:endParaRPr lang="en-US" sz="1400" b="1" i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25765" y="4229995"/>
            <a:ext cx="3672408" cy="307777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</a:rPr>
              <a:t>minimum RTT for top hosting A.S.</a:t>
            </a:r>
            <a:endParaRPr lang="en-US" sz="1400" b="1" i="1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02874" y="4687322"/>
            <a:ext cx="4426287" cy="720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02875" y="4689460"/>
            <a:ext cx="652165" cy="720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7228" y="4794446"/>
            <a:ext cx="3607001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70C0"/>
              </a:buClr>
              <a:defRPr/>
            </a:pPr>
            <a:r>
              <a:rPr lang="es-UY" sz="14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minnRTT</a:t>
            </a:r>
            <a:r>
              <a:rPr lang="es-UY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UY" sz="14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approximate</a:t>
            </a:r>
            <a:r>
              <a:rPr lang="es-UY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UY" sz="14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endParaRPr lang="es-UY" sz="1400" b="1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rgbClr val="0070C0"/>
              </a:buClr>
              <a:defRPr/>
            </a:pPr>
            <a:r>
              <a:rPr lang="es-UY" sz="105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Knees</a:t>
            </a:r>
            <a:r>
              <a:rPr lang="es-UY" sz="105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UY" sz="105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UY" sz="105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UY" sz="105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distributions</a:t>
            </a:r>
            <a:r>
              <a:rPr lang="es-UY" sz="105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UY" sz="105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correspond</a:t>
            </a:r>
            <a:r>
              <a:rPr lang="es-UY" sz="105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hosting </a:t>
            </a:r>
            <a:r>
              <a:rPr lang="es-UY" sz="105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locations</a:t>
            </a:r>
            <a:endParaRPr lang="en-GB" sz="105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02873" y="5570307"/>
            <a:ext cx="4426287" cy="720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02875" y="5572445"/>
            <a:ext cx="652166" cy="720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1546" y="5647075"/>
            <a:ext cx="3860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0070C0"/>
              </a:buClr>
              <a:defRPr/>
            </a:pPr>
            <a:r>
              <a:rPr lang="en-US" sz="1400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 AS: three knees (Ireland </a:t>
            </a:r>
            <a:endParaRPr lang="en-US" sz="1400" b="1" kern="0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rgbClr val="0070C0"/>
              </a:buClr>
              <a:defRPr/>
            </a:pPr>
            <a:r>
              <a:rPr lang="en-US" sz="1400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1400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locations in USA through local IXP</a:t>
            </a:r>
            <a:r>
              <a:rPr lang="en-US" sz="1400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b="1" kern="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085048" y="4687322"/>
            <a:ext cx="4426287" cy="720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81645" y="4754170"/>
            <a:ext cx="369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0070C0"/>
              </a:buClr>
              <a:defRPr/>
            </a:pPr>
            <a:r>
              <a:rPr lang="en-US" sz="1600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 AS: very short RTT (highly distributed and close to final users</a:t>
            </a:r>
            <a:r>
              <a:rPr lang="en-US" sz="1600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b="1" kern="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085048" y="5573538"/>
            <a:ext cx="4426287" cy="720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71377" y="5648844"/>
            <a:ext cx="369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0070C0"/>
              </a:buClr>
              <a:defRPr/>
            </a:pPr>
            <a:r>
              <a:rPr lang="en-US" sz="1400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Intuitively network operators have small geographical diversity 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119213" y="4696839"/>
            <a:ext cx="652165" cy="720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119212" y="5566389"/>
            <a:ext cx="652165" cy="720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14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 animBg="1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better QoE Key Performance Indicator (KPI)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1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55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19" name="Rounded Rectangle 18"/>
          <p:cNvSpPr/>
          <p:nvPr/>
        </p:nvSpPr>
        <p:spPr>
          <a:xfrm>
            <a:off x="895350" y="986716"/>
            <a:ext cx="8705847" cy="643375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Throughput alone does not give information of user‘s perceived experience</a:t>
            </a:r>
          </a:p>
          <a:p>
            <a:pPr lvl="1"/>
            <a:r>
              <a:rPr lang="de-AT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Correlate it with Video Bit Rate</a:t>
            </a:r>
            <a:endParaRPr lang="en-US" b="1" kern="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5686" y="986716"/>
            <a:ext cx="914400" cy="64337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305958" y="1112220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Oval 26"/>
          <p:cNvSpPr/>
          <p:nvPr/>
        </p:nvSpPr>
        <p:spPr>
          <a:xfrm>
            <a:off x="1307220" y="1389455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8" name="Rounded Rectangle 27"/>
          <p:cNvSpPr/>
          <p:nvPr/>
        </p:nvSpPr>
        <p:spPr>
          <a:xfrm>
            <a:off x="760577" y="1818180"/>
            <a:ext cx="3990886" cy="468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Download Throughput</a:t>
            </a:r>
            <a:endParaRPr lang="en-US" b="1" kern="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15686" y="1818180"/>
            <a:ext cx="914400" cy="468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ADT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60577" y="2423397"/>
            <a:ext cx="3990886" cy="468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Bit Rate</a:t>
            </a:r>
            <a:endParaRPr lang="en-US" b="1" kern="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15686" y="2423397"/>
            <a:ext cx="914400" cy="468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VBR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953181" y="1818180"/>
            <a:ext cx="4648015" cy="1073217"/>
          </a:xfrm>
          <a:prstGeom prst="roundRect">
            <a:avLst>
              <a:gd name="adj" fmla="val 8450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de-AT" sz="2400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de-AT" sz="2400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ADT/VBR</a:t>
            </a:r>
          </a:p>
          <a:p>
            <a:pPr algn="ctr"/>
            <a:r>
              <a:rPr lang="de-AT" sz="1400" i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 </a:t>
            </a:r>
            <a:r>
              <a:rPr lang="de-AT" sz="1400" i="1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reflecting user </a:t>
            </a:r>
            <a:r>
              <a:rPr lang="de-AT" sz="1400" i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  <a:endParaRPr lang="de-AT" sz="1400" i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15686" y="3028611"/>
            <a:ext cx="9285510" cy="485633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de-AT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(ADT&lt;VBR) then </a:t>
            </a:r>
            <a:r>
              <a:rPr lang="de-AT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  <a:r>
              <a:rPr lang="el-GR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 </a:t>
            </a:r>
            <a:r>
              <a:rPr lang="de-AT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v</a:t>
            </a:r>
            <a:r>
              <a:rPr lang="de-AT" b="1" i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ideo </a:t>
            </a:r>
            <a:r>
              <a:rPr lang="de-AT" b="1" i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stallings</a:t>
            </a:r>
          </a:p>
          <a:p>
            <a:pPr lvl="1" algn="ctr"/>
            <a:r>
              <a:rPr lang="de-AT" sz="1200" kern="0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AT" sz="1200" kern="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ence bad QoE</a:t>
            </a:r>
            <a:endParaRPr lang="de-AT" sz="1200" kern="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88" y="3746597"/>
            <a:ext cx="2850232" cy="2141756"/>
          </a:xfrm>
          <a:prstGeom prst="rect">
            <a:avLst/>
          </a:prstGeom>
        </p:spPr>
      </p:pic>
      <p:sp>
        <p:nvSpPr>
          <p:cNvPr id="50" name="Rounded Rectangle 49"/>
          <p:cNvSpPr/>
          <p:nvPr/>
        </p:nvSpPr>
        <p:spPr>
          <a:xfrm>
            <a:off x="1165498" y="5720531"/>
            <a:ext cx="2846613" cy="468000"/>
          </a:xfrm>
          <a:prstGeom prst="round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l-GR" sz="1400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de-AT" sz="14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-parameter vs. video stallings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7309893" y="4458852"/>
            <a:ext cx="1888280" cy="584875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QoE (MOS&gt;4) with </a:t>
            </a:r>
            <a:r>
              <a:rPr lang="el-GR" sz="1400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de-AT" sz="1400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&gt;1.25</a:t>
            </a:r>
            <a:r>
              <a:rPr lang="de-AT" sz="1400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b="1" kern="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356295" y="4458852"/>
            <a:ext cx="1888280" cy="584875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stallings </a:t>
            </a:r>
          </a:p>
          <a:p>
            <a:pPr algn="ctr"/>
            <a:r>
              <a:rPr lang="de-AT" sz="1400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l-GR" sz="1400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de-AT" sz="1400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&gt;1.25</a:t>
            </a:r>
            <a:r>
              <a:rPr lang="de-AT" sz="1400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b="1" kern="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481940" y="4775199"/>
            <a:ext cx="1872000" cy="0"/>
          </a:xfrm>
          <a:prstGeom prst="straightConnector1">
            <a:avLst/>
          </a:prstGeom>
          <a:ln w="88900">
            <a:solidFill>
              <a:srgbClr val="E0E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244575" y="4737647"/>
            <a:ext cx="1080000" cy="0"/>
          </a:xfrm>
          <a:prstGeom prst="straightConnector1">
            <a:avLst/>
          </a:prstGeom>
          <a:ln w="88900">
            <a:solidFill>
              <a:srgbClr val="E0E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595085" y="3684700"/>
            <a:ext cx="8993127" cy="2508711"/>
          </a:xfrm>
          <a:prstGeom prst="roundRect">
            <a:avLst>
              <a:gd name="adj" fmla="val 8334"/>
            </a:avLst>
          </a:prstGeom>
          <a:solidFill>
            <a:srgbClr val="E0EFF6">
              <a:alpha val="1000"/>
            </a:srgbClr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endParaRPr lang="de-AT" sz="1200" kern="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303378" y="3710633"/>
            <a:ext cx="669566" cy="2482778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LAB tests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21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698542" y="4708123"/>
            <a:ext cx="8273026" cy="1440688"/>
          </a:xfrm>
          <a:prstGeom prst="roundRect">
            <a:avLst/>
          </a:prstGeom>
          <a:solidFill>
            <a:srgbClr val="3192C1">
              <a:alpha val="14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3553945" y="2669700"/>
            <a:ext cx="360040" cy="648072"/>
            <a:chOff x="1712640" y="2708920"/>
            <a:chExt cx="1008112" cy="1584176"/>
          </a:xfrm>
        </p:grpSpPr>
        <p:sp>
          <p:nvSpPr>
            <p:cNvPr id="168" name="Rounded Rectangle 167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Oval 169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Oval 170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Oval 171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Rounded Rectangle 172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DNS anomalies: the mobile operators´ plague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56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468086" y="1011710"/>
            <a:ext cx="1607388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013772" y="1022502"/>
            <a:ext cx="3504877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grpSp>
        <p:nvGrpSpPr>
          <p:cNvPr id="25" name="Group 24"/>
          <p:cNvGrpSpPr/>
          <p:nvPr/>
        </p:nvGrpSpPr>
        <p:grpSpPr>
          <a:xfrm>
            <a:off x="2575935" y="3551803"/>
            <a:ext cx="360040" cy="648072"/>
            <a:chOff x="1712640" y="2708920"/>
            <a:chExt cx="1008112" cy="1584176"/>
          </a:xfrm>
        </p:grpSpPr>
        <p:sp>
          <p:nvSpPr>
            <p:cNvPr id="26" name="Rounded Rectangle 25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094525" y="2721289"/>
            <a:ext cx="360040" cy="648072"/>
            <a:chOff x="1712640" y="2708920"/>
            <a:chExt cx="1008112" cy="1584176"/>
          </a:xfrm>
        </p:grpSpPr>
        <p:sp>
          <p:nvSpPr>
            <p:cNvPr id="47" name="Rounded Rectangle 46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3" name="Cloud 52"/>
          <p:cNvSpPr/>
          <p:nvPr/>
        </p:nvSpPr>
        <p:spPr bwMode="auto">
          <a:xfrm>
            <a:off x="6026102" y="2539986"/>
            <a:ext cx="2912910" cy="1550956"/>
          </a:xfrm>
          <a:prstGeom prst="cloud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device-specific push/cloud services</a:t>
            </a: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/>
          <p:cNvCxnSpPr/>
          <p:nvPr/>
        </p:nvCxnSpPr>
        <p:spPr bwMode="auto">
          <a:xfrm>
            <a:off x="4374522" y="3429000"/>
            <a:ext cx="2448852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3192C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sp>
        <p:nvSpPr>
          <p:cNvPr id="69" name="Multiply 68"/>
          <p:cNvSpPr/>
          <p:nvPr/>
        </p:nvSpPr>
        <p:spPr bwMode="auto">
          <a:xfrm>
            <a:off x="6240377" y="1777252"/>
            <a:ext cx="2553391" cy="3076085"/>
          </a:xfrm>
          <a:prstGeom prst="mathMultiply">
            <a:avLst>
              <a:gd name="adj1" fmla="val 12543"/>
            </a:avLst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516196" y="4778473"/>
            <a:ext cx="2509248" cy="1421180"/>
            <a:chOff x="4336422" y="4797152"/>
            <a:chExt cx="2509248" cy="1421180"/>
          </a:xfrm>
        </p:grpSpPr>
        <p:sp>
          <p:nvSpPr>
            <p:cNvPr id="81" name="TextBox 80"/>
            <p:cNvSpPr txBox="1"/>
            <p:nvPr/>
          </p:nvSpPr>
          <p:spPr>
            <a:xfrm>
              <a:off x="4706173" y="5941333"/>
              <a:ext cx="19030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1200" dirty="0" err="1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manufacturers</a:t>
              </a:r>
              <a:endParaRPr lang="de-AT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4618182" y="4806338"/>
              <a:ext cx="2227488" cy="1187993"/>
              <a:chOff x="4618182" y="4806338"/>
              <a:chExt cx="2227488" cy="1187993"/>
            </a:xfrm>
          </p:grpSpPr>
          <p:cxnSp>
            <p:nvCxnSpPr>
              <p:cNvPr id="84" name="Straight Arrow Connector 83"/>
              <p:cNvCxnSpPr/>
              <p:nvPr/>
            </p:nvCxnSpPr>
            <p:spPr bwMode="auto">
              <a:xfrm>
                <a:off x="4618182" y="5973611"/>
                <a:ext cx="2227488" cy="0"/>
              </a:xfrm>
              <a:prstGeom prst="straightConnector1">
                <a:avLst/>
              </a:prstGeom>
              <a:solidFill>
                <a:schemeClr val="accent1"/>
              </a:solidFill>
              <a:ln w="41275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85" name="Straight Arrow Connector 84"/>
              <p:cNvCxnSpPr/>
              <p:nvPr/>
            </p:nvCxnSpPr>
            <p:spPr bwMode="auto">
              <a:xfrm flipH="1" flipV="1">
                <a:off x="4624264" y="4806338"/>
                <a:ext cx="4322" cy="1187993"/>
              </a:xfrm>
              <a:prstGeom prst="straightConnector1">
                <a:avLst/>
              </a:prstGeom>
              <a:solidFill>
                <a:schemeClr val="accent1"/>
              </a:solidFill>
              <a:ln w="41275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83" name="TextBox 82"/>
            <p:cNvSpPr txBox="1"/>
            <p:nvPr/>
          </p:nvSpPr>
          <p:spPr>
            <a:xfrm rot="16200000">
              <a:off x="3887776" y="5245798"/>
              <a:ext cx="11742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1200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#DNS queries</a:t>
              </a:r>
              <a:endParaRPr lang="de-AT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6" name="Rectangle 85"/>
          <p:cNvSpPr/>
          <p:nvPr/>
        </p:nvSpPr>
        <p:spPr bwMode="auto">
          <a:xfrm>
            <a:off x="3946437" y="4940452"/>
            <a:ext cx="222721" cy="99600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4255613" y="5180035"/>
            <a:ext cx="222721" cy="7544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AT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4564788" y="5330970"/>
            <a:ext cx="222721" cy="60611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angle 88"/>
          <p:cNvSpPr/>
          <p:nvPr/>
        </p:nvSpPr>
        <p:spPr bwMode="auto">
          <a:xfrm>
            <a:off x="4880013" y="5479109"/>
            <a:ext cx="222721" cy="45797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5190263" y="5602559"/>
            <a:ext cx="222721" cy="334522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5508949" y="5809329"/>
            <a:ext cx="222696" cy="12775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4255074" y="5178334"/>
            <a:ext cx="222721" cy="22283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AT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6223406" y="4799111"/>
            <a:ext cx="2509248" cy="1421180"/>
            <a:chOff x="4336422" y="4797152"/>
            <a:chExt cx="2509248" cy="1421180"/>
          </a:xfrm>
        </p:grpSpPr>
        <p:sp>
          <p:nvSpPr>
            <p:cNvPr id="94" name="TextBox 93"/>
            <p:cNvSpPr txBox="1"/>
            <p:nvPr/>
          </p:nvSpPr>
          <p:spPr>
            <a:xfrm>
              <a:off x="4706173" y="5941333"/>
              <a:ext cx="19030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1200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Operating </a:t>
              </a:r>
              <a:r>
                <a:rPr lang="de-AT" sz="1200" dirty="0" err="1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systems</a:t>
              </a:r>
              <a:endParaRPr lang="de-AT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4618182" y="4806338"/>
              <a:ext cx="2227488" cy="1187993"/>
              <a:chOff x="4618182" y="4806338"/>
              <a:chExt cx="2227488" cy="1187993"/>
            </a:xfrm>
          </p:grpSpPr>
          <p:cxnSp>
            <p:nvCxnSpPr>
              <p:cNvPr id="97" name="Straight Arrow Connector 96"/>
              <p:cNvCxnSpPr/>
              <p:nvPr/>
            </p:nvCxnSpPr>
            <p:spPr bwMode="auto">
              <a:xfrm>
                <a:off x="4618182" y="5973611"/>
                <a:ext cx="2227488" cy="0"/>
              </a:xfrm>
              <a:prstGeom prst="straightConnector1">
                <a:avLst/>
              </a:prstGeom>
              <a:solidFill>
                <a:schemeClr val="accent1"/>
              </a:solidFill>
              <a:ln w="41275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98" name="Straight Arrow Connector 97"/>
              <p:cNvCxnSpPr/>
              <p:nvPr/>
            </p:nvCxnSpPr>
            <p:spPr bwMode="auto">
              <a:xfrm flipH="1" flipV="1">
                <a:off x="4624264" y="4806338"/>
                <a:ext cx="4322" cy="1187993"/>
              </a:xfrm>
              <a:prstGeom prst="straightConnector1">
                <a:avLst/>
              </a:prstGeom>
              <a:solidFill>
                <a:schemeClr val="accent1"/>
              </a:solidFill>
              <a:ln w="41275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96" name="TextBox 95"/>
            <p:cNvSpPr txBox="1"/>
            <p:nvPr/>
          </p:nvSpPr>
          <p:spPr>
            <a:xfrm rot="16200000">
              <a:off x="3887776" y="5245798"/>
              <a:ext cx="11742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1200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#DNS queries</a:t>
              </a:r>
              <a:endParaRPr lang="de-AT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9" name="Rectangle 98"/>
          <p:cNvSpPr/>
          <p:nvPr/>
        </p:nvSpPr>
        <p:spPr bwMode="auto">
          <a:xfrm>
            <a:off x="6653647" y="4961090"/>
            <a:ext cx="222721" cy="99600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ectangle 99"/>
          <p:cNvSpPr/>
          <p:nvPr/>
        </p:nvSpPr>
        <p:spPr bwMode="auto">
          <a:xfrm>
            <a:off x="6962823" y="5203467"/>
            <a:ext cx="222721" cy="754427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AT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 bwMode="auto">
          <a:xfrm>
            <a:off x="7271998" y="5351608"/>
            <a:ext cx="222721" cy="60611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 bwMode="auto">
          <a:xfrm>
            <a:off x="7587223" y="5496953"/>
            <a:ext cx="222721" cy="4579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Rectangle 102"/>
          <p:cNvSpPr/>
          <p:nvPr/>
        </p:nvSpPr>
        <p:spPr bwMode="auto">
          <a:xfrm>
            <a:off x="7897473" y="5623197"/>
            <a:ext cx="222721" cy="334522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8216159" y="5829967"/>
            <a:ext cx="222696" cy="12775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tangle 104"/>
          <p:cNvSpPr/>
          <p:nvPr/>
        </p:nvSpPr>
        <p:spPr bwMode="auto">
          <a:xfrm>
            <a:off x="7584348" y="5498343"/>
            <a:ext cx="225596" cy="11056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AT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4533529" y="2276872"/>
            <a:ext cx="504056" cy="720080"/>
            <a:chOff x="-1995772" y="1484784"/>
            <a:chExt cx="936104" cy="1296144"/>
          </a:xfrm>
        </p:grpSpPr>
        <p:sp>
          <p:nvSpPr>
            <p:cNvPr id="107" name="Cube 106"/>
            <p:cNvSpPr/>
            <p:nvPr/>
          </p:nvSpPr>
          <p:spPr bwMode="auto">
            <a:xfrm>
              <a:off x="-1995772" y="1484784"/>
              <a:ext cx="936104" cy="1296144"/>
            </a:xfrm>
            <a:prstGeom prst="cube">
              <a:avLst>
                <a:gd name="adj" fmla="val 23643"/>
              </a:avLst>
            </a:prstGeom>
            <a:solidFill>
              <a:srgbClr val="3192C1"/>
            </a:solidFill>
            <a:ln w="3175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Rounded Rectangle 107"/>
            <p:cNvSpPr/>
            <p:nvPr/>
          </p:nvSpPr>
          <p:spPr bwMode="auto">
            <a:xfrm>
              <a:off x="-1502220" y="2484055"/>
              <a:ext cx="144016" cy="45719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Rounded Rectangle 108"/>
            <p:cNvSpPr/>
            <p:nvPr/>
          </p:nvSpPr>
          <p:spPr bwMode="auto">
            <a:xfrm>
              <a:off x="-1502220" y="2552644"/>
              <a:ext cx="144016" cy="45719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Rounded Rectangle 109"/>
            <p:cNvSpPr/>
            <p:nvPr/>
          </p:nvSpPr>
          <p:spPr bwMode="auto">
            <a:xfrm>
              <a:off x="-1502220" y="2621067"/>
              <a:ext cx="144016" cy="45719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4967886" y="2371970"/>
            <a:ext cx="646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 </a:t>
            </a:r>
          </a:p>
          <a:p>
            <a:r>
              <a:rPr lang="de-AT" sz="12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Straight Arrow Connector 111"/>
          <p:cNvCxnSpPr/>
          <p:nvPr/>
        </p:nvCxnSpPr>
        <p:spPr bwMode="auto">
          <a:xfrm flipV="1">
            <a:off x="1509192" y="2852936"/>
            <a:ext cx="3024336" cy="1440160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3" name="Straight Arrow Connector 112"/>
          <p:cNvCxnSpPr>
            <a:endCxn id="107" idx="2"/>
          </p:cNvCxnSpPr>
          <p:nvPr/>
        </p:nvCxnSpPr>
        <p:spPr bwMode="auto">
          <a:xfrm flipV="1">
            <a:off x="2157264" y="2696499"/>
            <a:ext cx="2376265" cy="948527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4" name="Straight Arrow Connector 113"/>
          <p:cNvCxnSpPr/>
          <p:nvPr/>
        </p:nvCxnSpPr>
        <p:spPr bwMode="auto">
          <a:xfrm flipV="1">
            <a:off x="3741440" y="2996952"/>
            <a:ext cx="792088" cy="936104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5" name="Straight Arrow Connector 114"/>
          <p:cNvCxnSpPr/>
          <p:nvPr/>
        </p:nvCxnSpPr>
        <p:spPr bwMode="auto">
          <a:xfrm flipV="1">
            <a:off x="3309392" y="2420888"/>
            <a:ext cx="1296144" cy="72008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6" name="Straight Arrow Connector 115"/>
          <p:cNvCxnSpPr/>
          <p:nvPr/>
        </p:nvCxnSpPr>
        <p:spPr bwMode="auto">
          <a:xfrm flipV="1">
            <a:off x="2373288" y="2564904"/>
            <a:ext cx="2160240" cy="432049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17" name="Oval 116"/>
          <p:cNvSpPr/>
          <p:nvPr/>
        </p:nvSpPr>
        <p:spPr bwMode="auto">
          <a:xfrm>
            <a:off x="717103" y="2255665"/>
            <a:ext cx="3639033" cy="2325464"/>
          </a:xfrm>
          <a:prstGeom prst="ellipse">
            <a:avLst/>
          </a:prstGeom>
          <a:noFill/>
          <a:ln w="28575" cap="flat" cmpd="sng" algn="ctr">
            <a:solidFill>
              <a:srgbClr val="3192C1">
                <a:alpha val="35000"/>
              </a:srgbClr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748522" y="4777945"/>
            <a:ext cx="2523018" cy="1421180"/>
            <a:chOff x="4336422" y="4797152"/>
            <a:chExt cx="2523018" cy="1421180"/>
          </a:xfrm>
        </p:grpSpPr>
        <p:sp>
          <p:nvSpPr>
            <p:cNvPr id="119" name="TextBox 118"/>
            <p:cNvSpPr txBox="1"/>
            <p:nvPr/>
          </p:nvSpPr>
          <p:spPr>
            <a:xfrm>
              <a:off x="4483176" y="5941333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1200" dirty="0" err="1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requested</a:t>
              </a:r>
              <a:r>
                <a:rPr lang="de-AT" sz="1200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AT" sz="1200" dirty="0" err="1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hostnames</a:t>
              </a:r>
              <a:r>
                <a:rPr lang="de-AT" sz="1200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(FQDN)</a:t>
              </a:r>
              <a:endParaRPr lang="de-AT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4618182" y="4806338"/>
              <a:ext cx="2227488" cy="1187993"/>
              <a:chOff x="4618182" y="4806338"/>
              <a:chExt cx="2227488" cy="1187993"/>
            </a:xfrm>
          </p:grpSpPr>
          <p:cxnSp>
            <p:nvCxnSpPr>
              <p:cNvPr id="122" name="Straight Arrow Connector 121"/>
              <p:cNvCxnSpPr/>
              <p:nvPr/>
            </p:nvCxnSpPr>
            <p:spPr bwMode="auto">
              <a:xfrm>
                <a:off x="4618182" y="5976786"/>
                <a:ext cx="2227488" cy="0"/>
              </a:xfrm>
              <a:prstGeom prst="straightConnector1">
                <a:avLst/>
              </a:prstGeom>
              <a:solidFill>
                <a:schemeClr val="accent1"/>
              </a:solidFill>
              <a:ln w="41275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23" name="Straight Arrow Connector 122"/>
              <p:cNvCxnSpPr/>
              <p:nvPr/>
            </p:nvCxnSpPr>
            <p:spPr bwMode="auto">
              <a:xfrm flipH="1" flipV="1">
                <a:off x="4624264" y="4806338"/>
                <a:ext cx="4322" cy="1187993"/>
              </a:xfrm>
              <a:prstGeom prst="straightConnector1">
                <a:avLst/>
              </a:prstGeom>
              <a:solidFill>
                <a:schemeClr val="accent1"/>
              </a:solidFill>
              <a:ln w="41275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21" name="TextBox 120"/>
            <p:cNvSpPr txBox="1"/>
            <p:nvPr/>
          </p:nvSpPr>
          <p:spPr>
            <a:xfrm rot="16200000">
              <a:off x="3887776" y="5245798"/>
              <a:ext cx="11742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1200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#DNS queries</a:t>
              </a:r>
              <a:endParaRPr lang="de-AT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4" name="Rectangle 123"/>
          <p:cNvSpPr/>
          <p:nvPr/>
        </p:nvSpPr>
        <p:spPr bwMode="auto">
          <a:xfrm>
            <a:off x="1178763" y="4939924"/>
            <a:ext cx="222721" cy="99600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Rectangle 124"/>
          <p:cNvSpPr/>
          <p:nvPr/>
        </p:nvSpPr>
        <p:spPr bwMode="auto">
          <a:xfrm>
            <a:off x="1487939" y="5182301"/>
            <a:ext cx="222721" cy="754427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AT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Rectangle 125"/>
          <p:cNvSpPr/>
          <p:nvPr/>
        </p:nvSpPr>
        <p:spPr bwMode="auto">
          <a:xfrm>
            <a:off x="2107149" y="5578569"/>
            <a:ext cx="222721" cy="358337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Rectangle 126"/>
          <p:cNvSpPr/>
          <p:nvPr/>
        </p:nvSpPr>
        <p:spPr bwMode="auto">
          <a:xfrm>
            <a:off x="1812767" y="5477986"/>
            <a:ext cx="222721" cy="4579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Rectangle 127"/>
          <p:cNvSpPr/>
          <p:nvPr/>
        </p:nvSpPr>
        <p:spPr bwMode="auto">
          <a:xfrm>
            <a:off x="2422589" y="5602031"/>
            <a:ext cx="222721" cy="334522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Rectangle 128"/>
          <p:cNvSpPr/>
          <p:nvPr/>
        </p:nvSpPr>
        <p:spPr bwMode="auto">
          <a:xfrm>
            <a:off x="2741275" y="5808801"/>
            <a:ext cx="222696" cy="12775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Rectangle 129"/>
          <p:cNvSpPr/>
          <p:nvPr/>
        </p:nvSpPr>
        <p:spPr bwMode="auto">
          <a:xfrm>
            <a:off x="1813927" y="5478027"/>
            <a:ext cx="221561" cy="11056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AT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1166318" y="3801040"/>
            <a:ext cx="360040" cy="648072"/>
            <a:chOff x="1712640" y="2708920"/>
            <a:chExt cx="1008112" cy="1584176"/>
          </a:xfrm>
        </p:grpSpPr>
        <p:sp>
          <p:nvSpPr>
            <p:cNvPr id="133" name="Rounded Rectangle 132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Oval 134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Oval 135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Oval 136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Rounded Rectangle 137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161809" y="3856225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1805946" y="3263109"/>
            <a:ext cx="360040" cy="648072"/>
            <a:chOff x="1712640" y="2708920"/>
            <a:chExt cx="1008112" cy="1584176"/>
          </a:xfrm>
        </p:grpSpPr>
        <p:sp>
          <p:nvSpPr>
            <p:cNvPr id="140" name="Rounded Rectangle 139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Oval 141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Oval 142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Oval 143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Rounded Rectangle 144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1818658" y="3308656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018171" y="2452322"/>
            <a:ext cx="360040" cy="648072"/>
            <a:chOff x="1712640" y="2708920"/>
            <a:chExt cx="1008112" cy="1584176"/>
          </a:xfrm>
        </p:grpSpPr>
        <p:sp>
          <p:nvSpPr>
            <p:cNvPr id="147" name="Rounded Rectangle 146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Oval 148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Oval 149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Oval 150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Rounded Rectangle 151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2020797" y="2479529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3" name="Group 152"/>
          <p:cNvGrpSpPr/>
          <p:nvPr/>
        </p:nvGrpSpPr>
        <p:grpSpPr>
          <a:xfrm>
            <a:off x="2963519" y="2244163"/>
            <a:ext cx="360040" cy="648072"/>
            <a:chOff x="1712640" y="2708920"/>
            <a:chExt cx="1008112" cy="1584176"/>
          </a:xfrm>
        </p:grpSpPr>
        <p:sp>
          <p:nvSpPr>
            <p:cNvPr id="154" name="Rounded Rectangle 153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Rounded Rectangle 158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2974607" y="2276787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3399641" y="3541844"/>
            <a:ext cx="360040" cy="648072"/>
            <a:chOff x="1712640" y="2708920"/>
            <a:chExt cx="1008112" cy="1584176"/>
          </a:xfrm>
        </p:grpSpPr>
        <p:sp>
          <p:nvSpPr>
            <p:cNvPr id="161" name="Rounded Rectangle 160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Oval 162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Oval 163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Oval 164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Rounded Rectangle 165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3409298" y="3589541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698542" y="1006951"/>
            <a:ext cx="4015344" cy="93689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698543" y="1009088"/>
            <a:ext cx="465122" cy="94625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1181808" y="1063867"/>
            <a:ext cx="354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Device-specific anomalies affecting sub-populations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Observed multiple instances in few months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ounded Rectangle 176"/>
          <p:cNvSpPr/>
          <p:nvPr/>
        </p:nvSpPr>
        <p:spPr>
          <a:xfrm>
            <a:off x="4994287" y="1013177"/>
            <a:ext cx="3951389" cy="93689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4994289" y="1015314"/>
            <a:ext cx="465122" cy="92852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5474072" y="994944"/>
            <a:ext cx="354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Impacting operator-managed DNS servers and signaling plane</a:t>
            </a:r>
          </a:p>
        </p:txBody>
      </p:sp>
    </p:spTree>
    <p:extLst>
      <p:ext uri="{BB962C8B-B14F-4D97-AF65-F5344CB8AC3E}">
        <p14:creationId xmlns:p14="http://schemas.microsoft.com/office/powerpoint/2010/main" val="191261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117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0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6" presetClass="emph" presetSubtype="0" repeatCount="10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 tmFilter="0, 0; .2, .5; .8, .5; 1, 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50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repeatCount="101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500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101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 tmFilter="0, 0; .2, .5; .8, .5; 1, 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500" autoRev="1" fill="hold"/>
                                        <p:tgtEl>
                                          <p:spTgt spid="1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102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 tmFilter="0, 0; .2, .5; .8, .5; 1, 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500" autoRev="1" fill="hold"/>
                                        <p:tgtEl>
                                          <p:spTgt spid="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repeatCount="102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 tmFilter="0, 0; .2, .5; .8, .5; 1, 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500" autoRev="1" fill="hold"/>
                                        <p:tgtEl>
                                          <p:spTgt spid="1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000" fill="hold"/>
                                        <p:tgtEl>
                                          <p:spTgt spid="92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105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2000" fill="hold"/>
                                        <p:tgtEl>
                                          <p:spTgt spid="130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  <p:bldP spid="87" grpId="0" animBg="1"/>
      <p:bldP spid="92" grpId="0" animBg="1"/>
      <p:bldP spid="92" grpId="1" animBg="1"/>
      <p:bldP spid="102" grpId="0" animBg="1"/>
      <p:bldP spid="105" grpId="0" animBg="1"/>
      <p:bldP spid="105" grpId="1" animBg="1"/>
      <p:bldP spid="127" grpId="0" animBg="1"/>
      <p:bldP spid="130" grpId="0" animBg="1"/>
      <p:bldP spid="130" grpId="1" animBg="1"/>
      <p:bldP spid="79" grpId="0"/>
      <p:bldP spid="78" grpId="0"/>
      <p:bldP spid="77" grpId="0"/>
      <p:bldP spid="71" grpId="0"/>
      <p:bldP spid="7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Traffic Feature Distributions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57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grpSp>
        <p:nvGrpSpPr>
          <p:cNvPr id="86" name="Group 85"/>
          <p:cNvGrpSpPr/>
          <p:nvPr/>
        </p:nvGrpSpPr>
        <p:grpSpPr>
          <a:xfrm>
            <a:off x="2172120" y="2247367"/>
            <a:ext cx="6048672" cy="3464768"/>
            <a:chOff x="1856656" y="2144550"/>
            <a:chExt cx="6048672" cy="3464768"/>
          </a:xfrm>
        </p:grpSpPr>
        <p:cxnSp>
          <p:nvCxnSpPr>
            <p:cNvPr id="87" name="Straight Arrow Connector 86"/>
            <p:cNvCxnSpPr/>
            <p:nvPr/>
          </p:nvCxnSpPr>
          <p:spPr bwMode="auto">
            <a:xfrm>
              <a:off x="1856656" y="5589240"/>
              <a:ext cx="6048672" cy="0"/>
            </a:xfrm>
            <a:prstGeom prst="straightConnector1">
              <a:avLst/>
            </a:prstGeom>
            <a:solidFill>
              <a:schemeClr val="accent1"/>
            </a:solidFill>
            <a:ln w="60325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88" name="Straight Arrow Connector 87"/>
            <p:cNvCxnSpPr/>
            <p:nvPr/>
          </p:nvCxnSpPr>
          <p:spPr bwMode="auto">
            <a:xfrm flipH="1" flipV="1">
              <a:off x="1877396" y="2144550"/>
              <a:ext cx="8384" cy="3464768"/>
            </a:xfrm>
            <a:prstGeom prst="straightConnector1">
              <a:avLst/>
            </a:prstGeom>
            <a:solidFill>
              <a:schemeClr val="accent1"/>
            </a:solidFill>
            <a:ln w="60325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sp>
        <p:nvSpPr>
          <p:cNvPr id="89" name="TextBox 88"/>
          <p:cNvSpPr txBox="1"/>
          <p:nvPr/>
        </p:nvSpPr>
        <p:spPr>
          <a:xfrm>
            <a:off x="4063488" y="569538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800" dirty="0" err="1" smtClean="0">
                <a:solidFill>
                  <a:srgbClr val="3192C1"/>
                </a:solidFill>
              </a:rPr>
              <a:t>manufacturers</a:t>
            </a:r>
            <a:endParaRPr lang="de-AT" sz="1800" dirty="0">
              <a:solidFill>
                <a:srgbClr val="3192C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 rot="16200000">
            <a:off x="502628" y="3786443"/>
            <a:ext cx="296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800" dirty="0" smtClean="0">
                <a:solidFill>
                  <a:srgbClr val="3192C1"/>
                </a:solidFill>
              </a:rPr>
              <a:t>number of DNS queries</a:t>
            </a:r>
            <a:endParaRPr lang="de-AT" sz="1800" dirty="0">
              <a:solidFill>
                <a:srgbClr val="3192C1"/>
              </a:solidFill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2460152" y="2762062"/>
            <a:ext cx="432048" cy="29048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2000" dirty="0" smtClean="0">
                <a:solidFill>
                  <a:schemeClr val="bg1"/>
                </a:solidFill>
              </a:rPr>
              <a:t>                              Apple</a:t>
            </a: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3059908" y="3468952"/>
            <a:ext cx="432048" cy="220028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de-AT" sz="2000" dirty="0" smtClean="0">
                <a:solidFill>
                  <a:schemeClr val="bg1"/>
                </a:solidFill>
              </a:rPr>
              <a:t>            Samsung</a:t>
            </a:r>
            <a:endParaRPr lang="de-AT" sz="2000" dirty="0">
              <a:solidFill>
                <a:schemeClr val="bg1"/>
              </a:solidFill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3659664" y="3901001"/>
            <a:ext cx="432048" cy="176771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de-AT" sz="2000" dirty="0" smtClean="0">
                <a:solidFill>
                  <a:schemeClr val="bg1"/>
                </a:solidFill>
              </a:rPr>
              <a:t>           Huawei</a:t>
            </a: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4271156" y="4333049"/>
            <a:ext cx="432048" cy="133566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         HTC</a:t>
            </a:r>
          </a:p>
        </p:txBody>
      </p:sp>
      <p:sp>
        <p:nvSpPr>
          <p:cNvPr id="98" name="Rectangle 97"/>
          <p:cNvSpPr/>
          <p:nvPr/>
        </p:nvSpPr>
        <p:spPr bwMode="auto">
          <a:xfrm>
            <a:off x="4872996" y="4693089"/>
            <a:ext cx="432048" cy="97562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      LG</a:t>
            </a:r>
          </a:p>
        </p:txBody>
      </p:sp>
      <p:sp>
        <p:nvSpPr>
          <p:cNvPr id="99" name="Rectangle 98"/>
          <p:cNvSpPr/>
          <p:nvPr/>
        </p:nvSpPr>
        <p:spPr bwMode="auto">
          <a:xfrm>
            <a:off x="5495340" y="5028209"/>
            <a:ext cx="432048" cy="64242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0" name="Rectangle 99"/>
          <p:cNvSpPr/>
          <p:nvPr/>
        </p:nvSpPr>
        <p:spPr bwMode="auto">
          <a:xfrm>
            <a:off x="6060552" y="5296132"/>
            <a:ext cx="432000" cy="37258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6642090" y="5420364"/>
            <a:ext cx="432000" cy="24654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5" name="Rectangle 104"/>
          <p:cNvSpPr/>
          <p:nvPr/>
        </p:nvSpPr>
        <p:spPr bwMode="auto">
          <a:xfrm>
            <a:off x="7241846" y="5535210"/>
            <a:ext cx="432000" cy="13169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593144" y="1272872"/>
            <a:ext cx="8712968" cy="653529"/>
          </a:xfrm>
          <a:prstGeom prst="roundRect">
            <a:avLst/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DNS queries across device manufacturer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 bwMode="auto">
          <a:xfrm>
            <a:off x="3058886" y="3470617"/>
            <a:ext cx="432048" cy="64988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AT" sz="2000" dirty="0">
              <a:solidFill>
                <a:schemeClr val="bg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711364" y="2582307"/>
            <a:ext cx="3432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b="1" dirty="0" smtClean="0">
                <a:solidFill>
                  <a:srgbClr val="FA4006"/>
                </a:solidFill>
              </a:rPr>
              <a:t>Devices </a:t>
            </a:r>
            <a:r>
              <a:rPr lang="de-AT" sz="1600" dirty="0" smtClean="0">
                <a:solidFill>
                  <a:srgbClr val="FA4006"/>
                </a:solidFill>
              </a:rPr>
              <a:t>affected by an anomaly induce a </a:t>
            </a:r>
            <a:r>
              <a:rPr lang="de-AT" sz="1600" b="1" dirty="0" smtClean="0">
                <a:solidFill>
                  <a:srgbClr val="FA4006"/>
                </a:solidFill>
              </a:rPr>
              <a:t>change</a:t>
            </a:r>
            <a:r>
              <a:rPr lang="de-AT" sz="1600" dirty="0" smtClean="0">
                <a:solidFill>
                  <a:srgbClr val="FA4006"/>
                </a:solidFill>
              </a:rPr>
              <a:t> in traffic feature </a:t>
            </a:r>
            <a:r>
              <a:rPr lang="de-AT" sz="1600" b="1" dirty="0" smtClean="0">
                <a:solidFill>
                  <a:srgbClr val="FA4006"/>
                </a:solidFill>
              </a:rPr>
              <a:t>distributions</a:t>
            </a:r>
            <a:endParaRPr lang="de-AT" sz="1600" b="1" dirty="0">
              <a:solidFill>
                <a:srgbClr val="FA40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8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9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6" presetClass="emph" presetSubtype="0" fill="hold" grpId="1" nodeType="afterEffect" p14:presetBounceEnd="5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5000">
                                          <p:cBhvr>
                                            <p:cTn id="15" dur="2000" fill="hold"/>
                                            <p:tgtEl>
                                              <p:spTgt spid="107"/>
                                            </p:tgtEl>
                                          </p:cBhvr>
                                          <p:by x="100000" y="4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5" grpId="0" animBg="1"/>
          <p:bldP spid="107" grpId="0" animBg="1"/>
          <p:bldP spid="107" grpId="1" animBg="1"/>
          <p:bldP spid="10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9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2000" fill="hold"/>
                                            <p:tgtEl>
                                              <p:spTgt spid="107"/>
                                            </p:tgtEl>
                                          </p:cBhvr>
                                          <p:by x="100000" y="4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5" grpId="0" animBg="1"/>
          <p:bldP spid="107" grpId="0" animBg="1"/>
          <p:bldP spid="107" grpId="1" animBg="1"/>
          <p:bldP spid="108" grpId="0"/>
        </p:bldLst>
      </p:timing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/>
          <p:cNvSpPr/>
          <p:nvPr/>
        </p:nvSpPr>
        <p:spPr>
          <a:xfrm>
            <a:off x="768255" y="1045181"/>
            <a:ext cx="8292438" cy="2371119"/>
          </a:xfrm>
          <a:prstGeom prst="roundRect">
            <a:avLst>
              <a:gd name="adj" fmla="val 644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Detection Module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58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grpSp>
        <p:nvGrpSpPr>
          <p:cNvPr id="10" name="Group 9"/>
          <p:cNvGrpSpPr/>
          <p:nvPr/>
        </p:nvGrpSpPr>
        <p:grpSpPr>
          <a:xfrm>
            <a:off x="2133149" y="1279916"/>
            <a:ext cx="5788476" cy="1842337"/>
            <a:chOff x="2021181" y="26283305"/>
            <a:chExt cx="3622343" cy="1357300"/>
          </a:xfrm>
        </p:grpSpPr>
        <p:grpSp>
          <p:nvGrpSpPr>
            <p:cNvPr id="11" name="Group 10"/>
            <p:cNvGrpSpPr/>
            <p:nvPr/>
          </p:nvGrpSpPr>
          <p:grpSpPr>
            <a:xfrm>
              <a:off x="2893392" y="26300310"/>
              <a:ext cx="789073" cy="647982"/>
              <a:chOff x="13899083" y="10442278"/>
              <a:chExt cx="3185120" cy="2105000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ignal </a:t>
                </a:r>
                <a:r>
                  <a:rPr lang="en-US" sz="1200" b="1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extr</a:t>
                </a:r>
                <a:r>
                  <a:rPr lang="en-US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897546" y="26992623"/>
              <a:ext cx="789073" cy="647982"/>
              <a:chOff x="13899083" y="10442278"/>
              <a:chExt cx="3185120" cy="2105000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signal </a:t>
                </a:r>
                <a:r>
                  <a:rPr lang="en-US" sz="12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extr</a:t>
                </a:r>
                <a:r>
                  <a:rPr lang="en-US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994130" y="26283305"/>
              <a:ext cx="789073" cy="647982"/>
              <a:chOff x="13899083" y="10442278"/>
              <a:chExt cx="3185120" cy="210500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change</a:t>
                </a:r>
              </a:p>
              <a:p>
                <a:pPr algn="ctr"/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1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etection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3994130" y="26992623"/>
              <a:ext cx="789073" cy="647982"/>
              <a:chOff x="13899083" y="10442278"/>
              <a:chExt cx="3185120" cy="210500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change</a:t>
                </a:r>
              </a:p>
              <a:p>
                <a:pPr algn="ctr"/>
                <a:r>
                  <a:rPr lang="en-US" sz="1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detection</a:t>
                </a:r>
                <a:endParaRPr lang="en-US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" name="Folded Corner 14"/>
            <p:cNvSpPr/>
            <p:nvPr/>
          </p:nvSpPr>
          <p:spPr>
            <a:xfrm>
              <a:off x="2021181" y="26414661"/>
              <a:ext cx="567280" cy="1136813"/>
            </a:xfrm>
            <a:prstGeom prst="foldedCorner">
              <a:avLst>
                <a:gd name="adj" fmla="val 32294"/>
              </a:avLst>
            </a:prstGeom>
            <a:solidFill>
              <a:schemeClr val="bg1">
                <a:lumMod val="75000"/>
              </a:schemeClr>
            </a:solidFill>
            <a:ln w="539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  traces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2555625" y="26587114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3665884" y="26516528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665884" y="26642521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665884" y="26768027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3671206" y="27197281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3671206" y="27323274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671206" y="27448780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5123944" y="26414660"/>
              <a:ext cx="519580" cy="11368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diagnosis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4785402" y="26524551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785402" y="26650545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785402" y="26776050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790724" y="27205305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790724" y="27331298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4790724" y="27456804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2555625" y="27285945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ounded Rectangle 45"/>
          <p:cNvSpPr/>
          <p:nvPr/>
        </p:nvSpPr>
        <p:spPr>
          <a:xfrm>
            <a:off x="786397" y="4559524"/>
            <a:ext cx="8292438" cy="69015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786398" y="4561661"/>
            <a:ext cx="465122" cy="697049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78734" y="4630041"/>
            <a:ext cx="78091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anomaly detection tool(s) from previous works, improved</a:t>
            </a:r>
          </a:p>
          <a:p>
            <a:r>
              <a:rPr lang="it-IT" sz="12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Improved distribution-based with new reference identification algorithm</a:t>
            </a:r>
            <a:endParaRPr lang="de-AT" sz="12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786397" y="5448491"/>
            <a:ext cx="8292438" cy="69015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86398" y="5450628"/>
            <a:ext cx="465122" cy="697049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278734" y="5608900"/>
            <a:ext cx="780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module for the whole framework</a:t>
            </a:r>
            <a:endParaRPr lang="de-AT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86397" y="3661777"/>
            <a:ext cx="8292438" cy="69015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786398" y="3663914"/>
            <a:ext cx="465122" cy="697049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78734" y="3723753"/>
            <a:ext cx="78091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Tested two alternative detection strategies</a:t>
            </a:r>
            <a:endParaRPr lang="it-I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2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Entropy-based and distribution-based</a:t>
            </a:r>
            <a:endParaRPr lang="de-AT" sz="12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19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Two Alternative Detectors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59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468086" y="1011710"/>
            <a:ext cx="1607388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86" name="Rounded Rectangle 85"/>
          <p:cNvSpPr/>
          <p:nvPr/>
        </p:nvSpPr>
        <p:spPr>
          <a:xfrm>
            <a:off x="3511911" y="2942124"/>
            <a:ext cx="2619640" cy="1172675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138" y="3167973"/>
            <a:ext cx="2254939" cy="507982"/>
          </a:xfrm>
          <a:prstGeom prst="rect">
            <a:avLst/>
          </a:prstGeom>
        </p:spPr>
      </p:pic>
      <p:grpSp>
        <p:nvGrpSpPr>
          <p:cNvPr id="92" name="Group 91"/>
          <p:cNvGrpSpPr/>
          <p:nvPr/>
        </p:nvGrpSpPr>
        <p:grpSpPr>
          <a:xfrm>
            <a:off x="852118" y="2989242"/>
            <a:ext cx="1584176" cy="864096"/>
            <a:chOff x="2144688" y="2347951"/>
            <a:chExt cx="6048672" cy="3464768"/>
          </a:xfrm>
        </p:grpSpPr>
        <p:grpSp>
          <p:nvGrpSpPr>
            <p:cNvPr id="94" name="Group 93"/>
            <p:cNvGrpSpPr/>
            <p:nvPr/>
          </p:nvGrpSpPr>
          <p:grpSpPr>
            <a:xfrm>
              <a:off x="2144688" y="2347951"/>
              <a:ext cx="6048672" cy="3464768"/>
              <a:chOff x="1856656" y="2144550"/>
              <a:chExt cx="6048672" cy="3464768"/>
            </a:xfrm>
          </p:grpSpPr>
          <p:cxnSp>
            <p:nvCxnSpPr>
              <p:cNvPr id="107" name="Straight Arrow Connector 106"/>
              <p:cNvCxnSpPr/>
              <p:nvPr/>
            </p:nvCxnSpPr>
            <p:spPr bwMode="auto">
              <a:xfrm>
                <a:off x="1856656" y="5589240"/>
                <a:ext cx="6048672" cy="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08" name="Straight Arrow Connector 107"/>
              <p:cNvCxnSpPr/>
              <p:nvPr/>
            </p:nvCxnSpPr>
            <p:spPr bwMode="auto">
              <a:xfrm flipH="1" flipV="1">
                <a:off x="1877396" y="2144550"/>
                <a:ext cx="8384" cy="3464768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95" name="Rectangle 94"/>
            <p:cNvSpPr/>
            <p:nvPr/>
          </p:nvSpPr>
          <p:spPr bwMode="auto">
            <a:xfrm>
              <a:off x="2432720" y="2862646"/>
              <a:ext cx="432048" cy="2904844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3032476" y="3569536"/>
              <a:ext cx="432048" cy="2200281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de-AT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3632232" y="4001585"/>
              <a:ext cx="432048" cy="1767717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4243724" y="4433633"/>
              <a:ext cx="432048" cy="1335669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4845564" y="4793673"/>
              <a:ext cx="432048" cy="975629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5467908" y="5128793"/>
              <a:ext cx="432048" cy="642424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6033120" y="5396716"/>
              <a:ext cx="432000" cy="372586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6614658" y="5520948"/>
              <a:ext cx="432000" cy="246542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7214414" y="5635794"/>
              <a:ext cx="432000" cy="131696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7655762" y="3274079"/>
            <a:ext cx="1542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AT" sz="2000" i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de-AT" sz="2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AT" sz="20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sz="2000" i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de-AT" sz="2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0.42</a:t>
            </a:r>
            <a:endParaRPr lang="de-AT" sz="2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AT" sz="2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0" name="Straight Arrow Connector 109"/>
          <p:cNvCxnSpPr/>
          <p:nvPr/>
        </p:nvCxnSpPr>
        <p:spPr bwMode="auto">
          <a:xfrm>
            <a:off x="2306991" y="3494012"/>
            <a:ext cx="1224000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1" name="Straight Arrow Connector 110"/>
          <p:cNvCxnSpPr/>
          <p:nvPr/>
        </p:nvCxnSpPr>
        <p:spPr bwMode="auto">
          <a:xfrm>
            <a:off x="6168883" y="3466299"/>
            <a:ext cx="1440000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12" name="TextBox 111"/>
          <p:cNvSpPr txBox="1"/>
          <p:nvPr/>
        </p:nvSpPr>
        <p:spPr>
          <a:xfrm>
            <a:off x="3572404" y="3737554"/>
            <a:ext cx="2467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Entropy</a:t>
            </a:r>
            <a:endParaRPr lang="de-AT" sz="1600" i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48538" y="3848695"/>
            <a:ext cx="187583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de-AT" sz="12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distribution at </a:t>
            </a:r>
            <a:r>
              <a:rPr lang="de-AT" sz="12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sz="1200" i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/>
            <a:r>
              <a:rPr lang="de-AT" sz="105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2015-08-18 08:00</a:t>
            </a:r>
            <a:endParaRPr lang="de-AT" sz="105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653639" y="2085561"/>
            <a:ext cx="8546646" cy="704624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653640" y="2087698"/>
            <a:ext cx="465122" cy="70248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247121" y="2156536"/>
            <a:ext cx="74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 entiro distribution as Entropy</a:t>
            </a:r>
          </a:p>
        </p:txBody>
      </p:sp>
      <p:sp>
        <p:nvSpPr>
          <p:cNvPr id="150" name="Rounded Rectangle 149"/>
          <p:cNvSpPr/>
          <p:nvPr/>
        </p:nvSpPr>
        <p:spPr>
          <a:xfrm>
            <a:off x="2072313" y="1173268"/>
            <a:ext cx="7125859" cy="653529"/>
          </a:xfrm>
          <a:prstGeom prst="roundRect">
            <a:avLst/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</a:t>
            </a:r>
            <a:r>
              <a:rPr lang="de-AT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tested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detector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AT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Entropy-based</a:t>
            </a:r>
            <a:endParaRPr lang="de-AT" b="1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1" name="Group 150"/>
          <p:cNvGrpSpPr/>
          <p:nvPr/>
        </p:nvGrpSpPr>
        <p:grpSpPr>
          <a:xfrm>
            <a:off x="703206" y="1289449"/>
            <a:ext cx="1140271" cy="460182"/>
            <a:chOff x="1979739" y="26283305"/>
            <a:chExt cx="3663785" cy="1357300"/>
          </a:xfrm>
        </p:grpSpPr>
        <p:grpSp>
          <p:nvGrpSpPr>
            <p:cNvPr id="152" name="Group 151"/>
            <p:cNvGrpSpPr/>
            <p:nvPr/>
          </p:nvGrpSpPr>
          <p:grpSpPr>
            <a:xfrm>
              <a:off x="2893392" y="26300310"/>
              <a:ext cx="789073" cy="647982"/>
              <a:chOff x="13899083" y="10442278"/>
              <a:chExt cx="3185120" cy="2105000"/>
            </a:xfrm>
          </p:grpSpPr>
          <p:sp>
            <p:nvSpPr>
              <p:cNvPr id="181" name="Rectangle 180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2897546" y="26992623"/>
              <a:ext cx="789073" cy="647982"/>
              <a:chOff x="13899083" y="10442278"/>
              <a:chExt cx="3185120" cy="2105000"/>
            </a:xfrm>
          </p:grpSpPr>
          <p:sp>
            <p:nvSpPr>
              <p:cNvPr id="178" name="Rectangle 177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3994130" y="26283305"/>
              <a:ext cx="789073" cy="647982"/>
              <a:chOff x="13899083" y="10442278"/>
              <a:chExt cx="3185120" cy="2105000"/>
            </a:xfrm>
          </p:grpSpPr>
          <p:sp>
            <p:nvSpPr>
              <p:cNvPr id="175" name="Rectangle 174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3994130" y="26992623"/>
              <a:ext cx="789073" cy="647982"/>
              <a:chOff x="13899083" y="10442278"/>
              <a:chExt cx="3185120" cy="2105000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6" name="Folded Corner 155"/>
            <p:cNvSpPr/>
            <p:nvPr/>
          </p:nvSpPr>
          <p:spPr>
            <a:xfrm>
              <a:off x="1979739" y="26414661"/>
              <a:ext cx="608722" cy="1136813"/>
            </a:xfrm>
            <a:prstGeom prst="foldedCorner">
              <a:avLst>
                <a:gd name="adj" fmla="val 32294"/>
              </a:avLst>
            </a:prstGeom>
            <a:solidFill>
              <a:schemeClr val="bg1">
                <a:lumMod val="75000"/>
              </a:schemeClr>
            </a:solidFill>
            <a:ln w="539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2555626" y="26587114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3665884" y="26516527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3665884" y="26642520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>
              <a:off x="3665884" y="26768026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>
              <a:off x="3671205" y="27197280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>
              <a:off x="3671205" y="27323273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>
              <a:off x="3671205" y="27448779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Rectangle 163"/>
            <p:cNvSpPr/>
            <p:nvPr/>
          </p:nvSpPr>
          <p:spPr>
            <a:xfrm>
              <a:off x="5123944" y="26414660"/>
              <a:ext cx="519580" cy="11368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5" name="Straight Arrow Connector 164"/>
            <p:cNvCxnSpPr/>
            <p:nvPr/>
          </p:nvCxnSpPr>
          <p:spPr>
            <a:xfrm>
              <a:off x="4785403" y="26524552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>
              <a:off x="4785403" y="26650545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>
              <a:off x="4785403" y="26776049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4790724" y="27205305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>
              <a:off x="4790724" y="27331298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>
              <a:off x="4790724" y="27456805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2555626" y="27285944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ounded Rectangle 183"/>
          <p:cNvSpPr/>
          <p:nvPr/>
        </p:nvSpPr>
        <p:spPr>
          <a:xfrm>
            <a:off x="661730" y="4450445"/>
            <a:ext cx="8546646" cy="704624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" name="Rounded Rectangle 184"/>
          <p:cNvSpPr/>
          <p:nvPr/>
        </p:nvSpPr>
        <p:spPr>
          <a:xfrm>
            <a:off x="661731" y="4452582"/>
            <a:ext cx="465122" cy="70248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255212" y="4521420"/>
            <a:ext cx="74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Entropy captures the dispersion of the corresponding distribution</a:t>
            </a:r>
          </a:p>
        </p:txBody>
      </p:sp>
      <p:sp>
        <p:nvSpPr>
          <p:cNvPr id="187" name="Rounded Rectangle 186"/>
          <p:cNvSpPr/>
          <p:nvPr/>
        </p:nvSpPr>
        <p:spPr>
          <a:xfrm>
            <a:off x="649756" y="5315289"/>
            <a:ext cx="8558620" cy="774659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Rounded Rectangle 187"/>
          <p:cNvSpPr/>
          <p:nvPr/>
        </p:nvSpPr>
        <p:spPr>
          <a:xfrm>
            <a:off x="649757" y="5317427"/>
            <a:ext cx="465122" cy="772522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243238" y="5386264"/>
            <a:ext cx="7461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2892C1"/>
              </a:buClr>
            </a:pPr>
            <a:r>
              <a:rPr lang="it-I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change in traffic patterns induces a change (spike/notch) in the entropy of the relevant traffic </a:t>
            </a:r>
            <a:r>
              <a:rPr lang="it-I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48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250546" y="4522336"/>
            <a:ext cx="9262275" cy="1707013"/>
          </a:xfrm>
          <a:prstGeom prst="roundRect">
            <a:avLst>
              <a:gd name="adj" fmla="val 877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AT" sz="2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Uphill Race to Network Monitoring &amp; Analysis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79" name="Content Placeholder 6" descr="117330-eric-schmidt.jpg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" r="619"/>
          <a:stretch>
            <a:fillRect/>
          </a:stretch>
        </p:blipFill>
        <p:spPr>
          <a:xfrm>
            <a:off x="886544" y="4652217"/>
            <a:ext cx="2634902" cy="1502252"/>
          </a:xfrm>
          <a:effectLst>
            <a:softEdge rad="12700"/>
          </a:effectLst>
        </p:spPr>
      </p:pic>
      <p:sp>
        <p:nvSpPr>
          <p:cNvPr id="80" name="TextBox 79"/>
          <p:cNvSpPr txBox="1"/>
          <p:nvPr/>
        </p:nvSpPr>
        <p:spPr>
          <a:xfrm>
            <a:off x="4367295" y="4707478"/>
            <a:ext cx="4709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is the first thing that </a:t>
            </a:r>
            <a:r>
              <a:rPr lang="en-US" sz="1800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humanity </a:t>
            </a: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built that humanity doesn't </a:t>
            </a:r>
            <a:r>
              <a:rPr lang="en-US" sz="1800" b="1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</a:t>
            </a: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 largest experiment </a:t>
            </a:r>
            <a:r>
              <a:rPr lang="en-US" sz="1800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8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anarchy</a:t>
            </a: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we have ever had</a:t>
            </a:r>
            <a:r>
              <a:rPr lang="en-US" sz="1800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1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54477" y="4334024"/>
            <a:ext cx="110926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15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‘‘</a:t>
            </a:r>
            <a:endParaRPr lang="de-AT" sz="115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10709" y="5665398"/>
            <a:ext cx="26661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Eric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Schmidt </a:t>
            </a:r>
          </a:p>
          <a:p>
            <a:pPr algn="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Alphabet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chairman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50546" y="2955495"/>
            <a:ext cx="9285923" cy="1323182"/>
          </a:xfrm>
          <a:prstGeom prst="round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…but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 the technology to understand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what is happening in the network and to optimize its performance and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utilization*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AT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08191" y="3935912"/>
            <a:ext cx="4304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b="1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*especially when something goes wrong...</a:t>
            </a:r>
            <a:endParaRPr lang="de-AT" sz="16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921774" y="971404"/>
            <a:ext cx="2590800" cy="4902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planning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4210050" y="972614"/>
            <a:ext cx="2590800" cy="4902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caching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4210050" y="1588443"/>
            <a:ext cx="2590800" cy="4902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engineering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6921774" y="1587233"/>
            <a:ext cx="2590800" cy="4902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 analysis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4210050" y="2207978"/>
            <a:ext cx="4105275" cy="4902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detection and diagnosis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8439150" y="2190293"/>
            <a:ext cx="1073424" cy="4902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250546" y="946620"/>
            <a:ext cx="3835679" cy="1763028"/>
          </a:xfrm>
          <a:prstGeom prst="round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Relevance for ISPs</a:t>
            </a:r>
            <a:endParaRPr lang="de-AT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7EEC2F7B-64BD-4B80-BAFC-B93F483995BD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47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0" grpId="0"/>
      <p:bldP spid="2" grpId="0"/>
      <p:bldP spid="3" grpId="0"/>
      <p:bldP spid="7" grpId="0" animBg="1"/>
      <p:bldP spid="8" grpId="0"/>
      <p:bldP spid="9" grpId="0" animBg="1"/>
      <p:bldP spid="115" grpId="0" animBg="1"/>
      <p:bldP spid="117" grpId="0" animBg="1"/>
      <p:bldP spid="120" grpId="0" animBg="1"/>
      <p:bldP spid="121" grpId="0" animBg="1"/>
      <p:bldP spid="12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Two examples of DNS events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60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468086" y="1011710"/>
            <a:ext cx="1607388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2073744" y="988471"/>
            <a:ext cx="1911409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3982135" y="1011710"/>
            <a:ext cx="2046623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013772" y="1022502"/>
            <a:ext cx="3504877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031625"/>
              </p:ext>
            </p:extLst>
          </p:nvPr>
        </p:nvGraphicFramePr>
        <p:xfrm>
          <a:off x="228600" y="848417"/>
          <a:ext cx="9486900" cy="5399984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2183492"/>
                <a:gridCol w="3312886"/>
                <a:gridCol w="3990522"/>
              </a:tblGrid>
              <a:tr h="617907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de-AT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AT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 #1</a:t>
                      </a:r>
                      <a:endParaRPr lang="de-AT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AT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 #2</a:t>
                      </a:r>
                      <a:endParaRPr lang="de-AT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</a:tr>
              <a:tr h="564178">
                <a:tc>
                  <a:txBody>
                    <a:bodyPr/>
                    <a:lstStyle/>
                    <a:p>
                      <a:r>
                        <a:rPr lang="de-AT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 time</a:t>
                      </a:r>
                      <a:endParaRPr lang="de-AT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9:00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12:00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4178">
                <a:tc>
                  <a:txBody>
                    <a:bodyPr/>
                    <a:lstStyle/>
                    <a:p>
                      <a:r>
                        <a:rPr lang="de-AT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Duration</a:t>
                      </a:r>
                      <a:endParaRPr lang="de-AT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de-AT" sz="2000" b="0" baseline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hour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F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days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FF6"/>
                    </a:solidFill>
                  </a:tcPr>
                </a:tc>
              </a:tr>
              <a:tr h="564178">
                <a:tc>
                  <a:txBody>
                    <a:bodyPr/>
                    <a:lstStyle/>
                    <a:p>
                      <a:r>
                        <a:rPr lang="de-AT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Devices</a:t>
                      </a:r>
                      <a:endParaRPr lang="de-AT" sz="2000" baseline="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10%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5%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4178">
                <a:tc>
                  <a:txBody>
                    <a:bodyPr/>
                    <a:lstStyle/>
                    <a:p>
                      <a:r>
                        <a:rPr lang="de-AT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Back-off</a:t>
                      </a:r>
                      <a:r>
                        <a:rPr lang="de-AT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time</a:t>
                      </a:r>
                      <a:endParaRPr lang="de-AT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seconds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F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 seconds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FF6"/>
                    </a:solidFill>
                  </a:tcPr>
                </a:tc>
              </a:tr>
              <a:tr h="564178">
                <a:tc>
                  <a:txBody>
                    <a:bodyPr/>
                    <a:lstStyle/>
                    <a:p>
                      <a:r>
                        <a:rPr lang="de-AT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Manufacturer</a:t>
                      </a:r>
                      <a:endParaRPr lang="de-AT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baseline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Apple Inc.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Multiple (</a:t>
                      </a:r>
                      <a:r>
                        <a:rPr lang="de-AT" sz="18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Samsung,</a:t>
                      </a:r>
                      <a:r>
                        <a:rPr lang="de-AT" sz="1800" b="0" baseline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HTC, ...</a:t>
                      </a:r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4178">
                <a:tc>
                  <a:txBody>
                    <a:bodyPr/>
                    <a:lstStyle/>
                    <a:p>
                      <a:r>
                        <a:rPr lang="de-AT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O.S.</a:t>
                      </a:r>
                      <a:endParaRPr lang="de-AT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iOS 8.*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F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Android 4.</a:t>
                      </a:r>
                      <a:r>
                        <a:rPr lang="de-AT" sz="2000" b="0" baseline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FF6"/>
                    </a:solidFill>
                  </a:tcPr>
                </a:tc>
              </a:tr>
              <a:tr h="564178">
                <a:tc>
                  <a:txBody>
                    <a:bodyPr/>
                    <a:lstStyle/>
                    <a:p>
                      <a:r>
                        <a:rPr lang="de-AT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Error flag</a:t>
                      </a:r>
                      <a:endParaRPr lang="de-AT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+5% </a:t>
                      </a:r>
                      <a:r>
                        <a:rPr lang="de-AT" sz="2000" b="0" baseline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time-outs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32831">
                <a:tc>
                  <a:txBody>
                    <a:bodyPr/>
                    <a:lstStyle/>
                    <a:p>
                      <a:r>
                        <a:rPr lang="de-AT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FQDN</a:t>
                      </a:r>
                      <a:endParaRPr lang="de-AT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OS-</a:t>
                      </a:r>
                      <a:r>
                        <a:rPr lang="de-AT" sz="2000" b="0" baseline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specific Top 3LD</a:t>
                      </a:r>
                    </a:p>
                    <a:p>
                      <a:r>
                        <a:rPr lang="de-AT" sz="2000" b="0" baseline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de-AT" sz="2000" b="0" baseline="0" dirty="0" smtClean="0">
                          <a:solidFill>
                            <a:srgbClr val="3192C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push.apple.com</a:t>
                      </a:r>
                      <a:r>
                        <a:rPr lang="de-AT" sz="2000" b="0" baseline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F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OS-specific</a:t>
                      </a:r>
                      <a:r>
                        <a:rPr lang="de-AT" sz="2000" b="0" baseline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Top 3LD</a:t>
                      </a:r>
                    </a:p>
                    <a:p>
                      <a:r>
                        <a:rPr lang="de-AT" sz="2000" b="0" baseline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de-AT" sz="2000" b="0" baseline="0" dirty="0" smtClean="0">
                          <a:solidFill>
                            <a:srgbClr val="3192C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mtalk.google.com</a:t>
                      </a:r>
                      <a:r>
                        <a:rPr lang="de-AT" sz="2000" b="0" baseline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FF6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26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Detectors Output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61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2577600"/>
            <a:ext cx="3904917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699" y="2514428"/>
            <a:ext cx="3904917" cy="18000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2105049" y="1021998"/>
            <a:ext cx="5608156" cy="653529"/>
          </a:xfrm>
          <a:prstGeom prst="roundRect">
            <a:avLst/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Detector #1: Entropy-based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09133" y="4665517"/>
            <a:ext cx="3636289" cy="46827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Entropy of relevant features is clearly altered</a:t>
            </a:r>
            <a:endParaRPr lang="de-AT" sz="11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09708" y="4665517"/>
            <a:ext cx="462638" cy="46827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24318" y="5277821"/>
            <a:ext cx="3636289" cy="46827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Easily detectable by change-point-detection algorithms (e.g., EWMA)</a:t>
            </a:r>
            <a:endParaRPr lang="de-AT" sz="11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24893" y="5277821"/>
            <a:ext cx="462638" cy="46827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477687" y="4665517"/>
            <a:ext cx="3636289" cy="46827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Entropies are not clearly altered</a:t>
            </a:r>
            <a:endParaRPr lang="de-AT" sz="11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478262" y="4665517"/>
            <a:ext cx="462638" cy="46827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492872" y="5277821"/>
            <a:ext cx="3636289" cy="46827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EWMA fails in detecting the whole duration of the anomaly</a:t>
            </a:r>
            <a:endParaRPr lang="de-AT" sz="11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493447" y="5277821"/>
            <a:ext cx="462638" cy="46827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24318" y="2150812"/>
            <a:ext cx="3621104" cy="343409"/>
          </a:xfrm>
          <a:prstGeom prst="roundRect">
            <a:avLst/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 event #1 (Apple)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500464" y="2150811"/>
            <a:ext cx="3621104" cy="343409"/>
          </a:xfrm>
          <a:prstGeom prst="roundRect">
            <a:avLst/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 event #2 (Android)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93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Detectors Output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62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2577600"/>
            <a:ext cx="3904918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872" y="2591798"/>
            <a:ext cx="3904918" cy="18000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2105049" y="1021998"/>
            <a:ext cx="5608156" cy="653529"/>
          </a:xfrm>
          <a:prstGeom prst="roundRect">
            <a:avLst/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Detector #2: Distribution-based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24318" y="2150812"/>
            <a:ext cx="3621104" cy="343409"/>
          </a:xfrm>
          <a:prstGeom prst="roundRect">
            <a:avLst/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 event #1 (Apple)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500464" y="2150811"/>
            <a:ext cx="3621104" cy="343409"/>
          </a:xfrm>
          <a:prstGeom prst="roundRect">
            <a:avLst/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 event #2 (Android)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24318" y="4811239"/>
            <a:ext cx="8397250" cy="46827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events exhibit a clear divergence from normality reference</a:t>
            </a:r>
            <a:endParaRPr lang="de-AT" sz="11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24893" y="4811239"/>
            <a:ext cx="462638" cy="46827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22320" y="5479013"/>
            <a:ext cx="8397250" cy="46827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whole duration of the anomaly is detected</a:t>
            </a:r>
            <a:endParaRPr lang="de-AT" sz="11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22895" y="5479013"/>
            <a:ext cx="462638" cy="46827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50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Comparing other detection solutions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63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48" y="3973596"/>
            <a:ext cx="2632768" cy="198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521" y="1788277"/>
            <a:ext cx="2639203" cy="19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049" y="3973596"/>
            <a:ext cx="2632768" cy="19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209" y="1777132"/>
            <a:ext cx="2632768" cy="1980000"/>
          </a:xfrm>
          <a:prstGeom prst="rect">
            <a:avLst/>
          </a:prstGeom>
        </p:spPr>
      </p:pic>
      <p:sp>
        <p:nvSpPr>
          <p:cNvPr id="15" name="Smiley Face 14"/>
          <p:cNvSpPr/>
          <p:nvPr/>
        </p:nvSpPr>
        <p:spPr>
          <a:xfrm>
            <a:off x="3730225" y="3297962"/>
            <a:ext cx="468000" cy="468000"/>
          </a:xfrm>
          <a:prstGeom prst="smileyFace">
            <a:avLst/>
          </a:prstGeom>
          <a:solidFill>
            <a:srgbClr val="00B050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Smiley Face 15"/>
          <p:cNvSpPr/>
          <p:nvPr/>
        </p:nvSpPr>
        <p:spPr>
          <a:xfrm>
            <a:off x="6513241" y="3292419"/>
            <a:ext cx="468000" cy="468000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TextBox 16"/>
          <p:cNvSpPr txBox="1"/>
          <p:nvPr/>
        </p:nvSpPr>
        <p:spPr>
          <a:xfrm>
            <a:off x="3800872" y="1201068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892C1"/>
              </a:buClr>
            </a:pPr>
            <a:r>
              <a:rPr lang="it-IT" b="1" dirty="0" smtClean="0">
                <a:solidFill>
                  <a:srgbClr val="28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Type #1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81192" y="1201068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892C1"/>
              </a:buClr>
            </a:pPr>
            <a:r>
              <a:rPr lang="it-IT" b="1" dirty="0" smtClean="0">
                <a:solidFill>
                  <a:srgbClr val="28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Type #2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0512" y="2569220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892C1"/>
              </a:buClr>
            </a:pPr>
            <a:r>
              <a:rPr lang="it-IT" b="1" dirty="0" smtClean="0">
                <a:solidFill>
                  <a:srgbClr val="28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(legacy)</a:t>
            </a:r>
          </a:p>
          <a:p>
            <a:pPr>
              <a:buClr>
                <a:srgbClr val="2892C1"/>
              </a:buClr>
            </a:pPr>
            <a:r>
              <a:rPr lang="it-IT" b="1" dirty="0" smtClean="0">
                <a:solidFill>
                  <a:srgbClr val="28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Entropy-based</a:t>
            </a:r>
          </a:p>
          <a:p>
            <a:pPr>
              <a:buClr>
                <a:srgbClr val="2892C1"/>
              </a:buClr>
            </a:pPr>
            <a:r>
              <a:rPr lang="it-IT" b="1" dirty="0" smtClean="0">
                <a:solidFill>
                  <a:srgbClr val="28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0512" y="4585444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892C1"/>
              </a:buClr>
            </a:pPr>
            <a:r>
              <a:rPr lang="it-IT" b="1" dirty="0" smtClean="0">
                <a:solidFill>
                  <a:srgbClr val="28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(endorsed)</a:t>
            </a:r>
          </a:p>
          <a:p>
            <a:pPr>
              <a:buClr>
                <a:srgbClr val="2892C1"/>
              </a:buClr>
            </a:pPr>
            <a:r>
              <a:rPr lang="it-IT" b="1" dirty="0" smtClean="0">
                <a:solidFill>
                  <a:srgbClr val="28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Distribution-based</a:t>
            </a:r>
          </a:p>
          <a:p>
            <a:pPr>
              <a:buClr>
                <a:srgbClr val="2892C1"/>
              </a:buClr>
            </a:pPr>
            <a:r>
              <a:rPr lang="it-IT" b="1" dirty="0" smtClean="0">
                <a:solidFill>
                  <a:srgbClr val="28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detector</a:t>
            </a:r>
          </a:p>
        </p:txBody>
      </p:sp>
      <p:sp>
        <p:nvSpPr>
          <p:cNvPr id="21" name="Smiley Face 20"/>
          <p:cNvSpPr/>
          <p:nvPr/>
        </p:nvSpPr>
        <p:spPr>
          <a:xfrm>
            <a:off x="3817879" y="5408230"/>
            <a:ext cx="468000" cy="468000"/>
          </a:xfrm>
          <a:prstGeom prst="smileyFace">
            <a:avLst/>
          </a:prstGeom>
          <a:solidFill>
            <a:srgbClr val="00B050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2" name="Smiley Face 21"/>
          <p:cNvSpPr/>
          <p:nvPr/>
        </p:nvSpPr>
        <p:spPr>
          <a:xfrm>
            <a:off x="6648095" y="5485596"/>
            <a:ext cx="468000" cy="468000"/>
          </a:xfrm>
          <a:prstGeom prst="smileyFace">
            <a:avLst/>
          </a:prstGeom>
          <a:solidFill>
            <a:srgbClr val="00B050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3" name="Rounded Rectangle 22"/>
          <p:cNvSpPr/>
          <p:nvPr/>
        </p:nvSpPr>
        <p:spPr>
          <a:xfrm>
            <a:off x="632520" y="1273076"/>
            <a:ext cx="2608822" cy="1008112"/>
          </a:xfrm>
          <a:prstGeom prst="roundRect">
            <a:avLst>
              <a:gd name="adj" fmla="val 30777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 Curves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08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Diagnosis Module (DNS </a:t>
            </a:r>
            <a:r>
              <a:rPr lang="de-AT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anomaly</a:t>
            </a:r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reporting</a:t>
            </a:r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791664"/>
            <a:ext cx="9720000" cy="5557208"/>
          </a:xfrm>
          <a:prstGeom prst="roundRect">
            <a:avLst>
              <a:gd name="adj" fmla="val 2851"/>
            </a:avLst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64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85" name="Folded Corner 84"/>
          <p:cNvSpPr/>
          <p:nvPr/>
        </p:nvSpPr>
        <p:spPr>
          <a:xfrm>
            <a:off x="257175" y="904875"/>
            <a:ext cx="5474196" cy="5334000"/>
          </a:xfrm>
          <a:prstGeom prst="foldedCorner">
            <a:avLst>
              <a:gd name="adj" fmla="val 11553"/>
            </a:avLst>
          </a:prstGeom>
          <a:solidFill>
            <a:schemeClr val="bg1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u="sng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Event</a:t>
            </a:r>
            <a:r>
              <a:rPr lang="en-US" sz="20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#123456 {Gran. 30 minutes}</a:t>
            </a:r>
          </a:p>
          <a:p>
            <a:r>
              <a:rPr lang="en-US" sz="2000" b="1" u="sng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Type</a:t>
            </a:r>
            <a:r>
              <a:rPr lang="en-US" sz="20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1</a:t>
            </a:r>
          </a:p>
          <a:p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-----------------------------------</a:t>
            </a:r>
          </a:p>
          <a:p>
            <a:r>
              <a:rPr lang="en-US" sz="2000" b="1" u="sng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Symptoms</a:t>
            </a:r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:</a:t>
            </a:r>
            <a:endParaRPr lang="en-US" sz="1900" b="1" dirty="0">
              <a:solidFill>
                <a:srgbClr val="3192C1"/>
              </a:solidFill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* </a:t>
            </a:r>
            <a:r>
              <a:rPr lang="en-US" sz="1800" dirty="0" err="1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query_cnt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   [10,+][1,-]</a:t>
            </a:r>
          </a:p>
          <a:p>
            <a:r>
              <a:rPr lang="en-US" sz="2000" b="1" u="sng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Correlated diagnostic signals</a:t>
            </a:r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:</a:t>
            </a:r>
          </a:p>
          <a:p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* 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manufacturer  [Samsung,+]</a:t>
            </a:r>
          </a:p>
          <a:p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* </a:t>
            </a:r>
            <a:r>
              <a:rPr lang="en-US" sz="1800" dirty="0" err="1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operative_sys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[Android 4.1.2,+]</a:t>
            </a:r>
          </a:p>
          <a:p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* 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FQDN          [youcloud.com,+]</a:t>
            </a:r>
          </a:p>
          <a:p>
            <a:r>
              <a:rPr lang="en-US" sz="1900" b="1" u="sng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Uncorrelated diagnostic signals</a:t>
            </a:r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:</a:t>
            </a:r>
            <a:endParaRPr lang="en-US" sz="1900" b="1" dirty="0">
              <a:solidFill>
                <a:srgbClr val="3192C1"/>
              </a:solidFill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* 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error code    […]</a:t>
            </a:r>
          </a:p>
          <a:p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* 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APN           […]</a:t>
            </a:r>
          </a:p>
          <a:p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-----------------------------------</a:t>
            </a:r>
          </a:p>
          <a:p>
            <a:r>
              <a:rPr lang="en-US" sz="2000" b="1" u="sng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Timestamps</a:t>
            </a:r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:</a:t>
            </a:r>
          </a:p>
          <a:p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err="1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Warning_start</a:t>
            </a:r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2015-02-14 13:00</a:t>
            </a:r>
          </a:p>
          <a:p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err="1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Alarm_start</a:t>
            </a:r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 2015-02-14 13:30</a:t>
            </a:r>
          </a:p>
          <a:p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err="1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Alarm_end</a:t>
            </a:r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   2015-02-16 11:00</a:t>
            </a:r>
          </a:p>
          <a:p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err="1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Warning_end</a:t>
            </a:r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 2015-02-16 12:00</a:t>
            </a:r>
            <a:endParaRPr lang="en-US" sz="1800" b="1" dirty="0">
              <a:solidFill>
                <a:srgbClr val="3192C1"/>
              </a:solidFill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sp>
        <p:nvSpPr>
          <p:cNvPr id="86" name="Rounded Rectangle 85"/>
          <p:cNvSpPr/>
          <p:nvPr/>
        </p:nvSpPr>
        <p:spPr bwMode="auto">
          <a:xfrm>
            <a:off x="6920533" y="1993283"/>
            <a:ext cx="2592288" cy="936000"/>
          </a:xfrm>
          <a:prstGeom prst="roundRect">
            <a:avLst/>
          </a:prstGeom>
          <a:solidFill>
            <a:srgbClr val="E0EFF6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AT" sz="1800" b="1" dirty="0">
                <a:solidFill>
                  <a:srgbClr val="3192C1"/>
                </a:solidFill>
              </a:rPr>
              <a:t>increase of users executing </a:t>
            </a:r>
            <a:endParaRPr lang="de-AT" sz="1800" b="1" dirty="0" smtClean="0">
              <a:solidFill>
                <a:srgbClr val="3192C1"/>
              </a:solidFill>
            </a:endParaRPr>
          </a:p>
          <a:p>
            <a:pPr algn="ctr"/>
            <a:r>
              <a:rPr lang="de-AT" sz="1800" b="1" dirty="0" smtClean="0">
                <a:solidFill>
                  <a:srgbClr val="3192C1"/>
                </a:solidFill>
              </a:rPr>
              <a:t>1 </a:t>
            </a:r>
            <a:r>
              <a:rPr lang="de-AT" sz="1800" b="1" dirty="0">
                <a:solidFill>
                  <a:srgbClr val="3192C1"/>
                </a:solidFill>
              </a:rPr>
              <a:t>query / 3 minuties</a:t>
            </a:r>
          </a:p>
        </p:txBody>
      </p:sp>
      <p:sp>
        <p:nvSpPr>
          <p:cNvPr id="87" name="Rounded Rectangle 86"/>
          <p:cNvSpPr/>
          <p:nvPr/>
        </p:nvSpPr>
        <p:spPr bwMode="auto">
          <a:xfrm>
            <a:off x="6922290" y="3084474"/>
            <a:ext cx="2592288" cy="936000"/>
          </a:xfrm>
          <a:prstGeom prst="roundRect">
            <a:avLst/>
          </a:prstGeom>
          <a:solidFill>
            <a:srgbClr val="E0EFF6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AT" sz="1800" b="1" dirty="0" smtClean="0">
                <a:solidFill>
                  <a:srgbClr val="3192C1"/>
                </a:solidFill>
              </a:rPr>
              <a:t>Samsung users running Android 4.1.2, resolving youcloud.com</a:t>
            </a:r>
            <a:endParaRPr lang="de-AT" sz="1800" b="1" dirty="0">
              <a:solidFill>
                <a:srgbClr val="3192C1"/>
              </a:solidFill>
            </a:endParaRPr>
          </a:p>
        </p:txBody>
      </p:sp>
      <p:sp>
        <p:nvSpPr>
          <p:cNvPr id="88" name="Rounded Rectangle 87"/>
          <p:cNvSpPr/>
          <p:nvPr/>
        </p:nvSpPr>
        <p:spPr bwMode="auto">
          <a:xfrm>
            <a:off x="6920533" y="4194268"/>
            <a:ext cx="2592288" cy="936000"/>
          </a:xfrm>
          <a:prstGeom prst="roundRect">
            <a:avLst/>
          </a:prstGeom>
          <a:solidFill>
            <a:srgbClr val="E0EFF6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AT" sz="1800" b="1" dirty="0" smtClean="0">
                <a:solidFill>
                  <a:srgbClr val="3192C1"/>
                </a:solidFill>
              </a:rPr>
              <a:t>APN independent, error code distribution is not impacted</a:t>
            </a:r>
            <a:endParaRPr lang="de-AT" sz="1800" b="1" dirty="0">
              <a:solidFill>
                <a:srgbClr val="3192C1"/>
              </a:solidFill>
            </a:endParaRPr>
          </a:p>
        </p:txBody>
      </p:sp>
      <p:sp>
        <p:nvSpPr>
          <p:cNvPr id="89" name="Rounded Rectangle 88"/>
          <p:cNvSpPr/>
          <p:nvPr/>
        </p:nvSpPr>
        <p:spPr bwMode="auto">
          <a:xfrm>
            <a:off x="6920533" y="5283825"/>
            <a:ext cx="2592288" cy="936000"/>
          </a:xfrm>
          <a:prstGeom prst="roundRect">
            <a:avLst/>
          </a:prstGeom>
          <a:solidFill>
            <a:srgbClr val="E0EFF6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AT" sz="1800" b="1" dirty="0" smtClean="0">
                <a:solidFill>
                  <a:srgbClr val="3192C1"/>
                </a:solidFill>
              </a:rPr>
              <a:t>for almost 2 days</a:t>
            </a:r>
            <a:endParaRPr lang="de-AT" sz="1800" b="1" dirty="0">
              <a:solidFill>
                <a:srgbClr val="3192C1"/>
              </a:solidFill>
            </a:endParaRPr>
          </a:p>
        </p:txBody>
      </p:sp>
      <p:cxnSp>
        <p:nvCxnSpPr>
          <p:cNvPr id="90" name="Straight Arrow Connector 89"/>
          <p:cNvCxnSpPr>
            <a:endCxn id="86" idx="1"/>
          </p:cNvCxnSpPr>
          <p:nvPr/>
        </p:nvCxnSpPr>
        <p:spPr bwMode="auto">
          <a:xfrm>
            <a:off x="5562600" y="2461283"/>
            <a:ext cx="1357933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91" name="Straight Arrow Connector 90"/>
          <p:cNvCxnSpPr>
            <a:endCxn id="87" idx="1"/>
          </p:cNvCxnSpPr>
          <p:nvPr/>
        </p:nvCxnSpPr>
        <p:spPr bwMode="auto">
          <a:xfrm>
            <a:off x="5495925" y="3551218"/>
            <a:ext cx="1426365" cy="1256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92" name="Straight Arrow Connector 91"/>
          <p:cNvCxnSpPr>
            <a:endCxn id="88" idx="1"/>
          </p:cNvCxnSpPr>
          <p:nvPr/>
        </p:nvCxnSpPr>
        <p:spPr bwMode="auto">
          <a:xfrm>
            <a:off x="5532056" y="4273736"/>
            <a:ext cx="1388477" cy="388532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93" name="Straight Arrow Connector 92"/>
          <p:cNvCxnSpPr>
            <a:endCxn id="89" idx="1"/>
          </p:cNvCxnSpPr>
          <p:nvPr/>
        </p:nvCxnSpPr>
        <p:spPr bwMode="auto">
          <a:xfrm>
            <a:off x="5238750" y="5283825"/>
            <a:ext cx="1681783" cy="46800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94" name="Rounded Rectangle 93"/>
          <p:cNvSpPr/>
          <p:nvPr/>
        </p:nvSpPr>
        <p:spPr bwMode="auto">
          <a:xfrm>
            <a:off x="6920533" y="900176"/>
            <a:ext cx="2592288" cy="936000"/>
          </a:xfrm>
          <a:prstGeom prst="roundRect">
            <a:avLst/>
          </a:prstGeom>
          <a:solidFill>
            <a:srgbClr val="E0EFF6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AT" sz="1800" b="1" dirty="0" smtClean="0">
                <a:solidFill>
                  <a:srgbClr val="3192C1"/>
                </a:solidFill>
              </a:rPr>
              <a:t>event ID and type </a:t>
            </a:r>
          </a:p>
          <a:p>
            <a:pPr algn="ctr"/>
            <a:r>
              <a:rPr lang="de-AT" sz="1800" b="1" dirty="0" smtClean="0">
                <a:solidFill>
                  <a:srgbClr val="3192C1"/>
                </a:solidFill>
              </a:rPr>
              <a:t>(ML label)</a:t>
            </a:r>
            <a:endParaRPr lang="de-AT" sz="1800" b="1" dirty="0">
              <a:solidFill>
                <a:srgbClr val="3192C1"/>
              </a:solidFill>
            </a:endParaRPr>
          </a:p>
        </p:txBody>
      </p:sp>
      <p:cxnSp>
        <p:nvCxnSpPr>
          <p:cNvPr id="95" name="Straight Arrow Connector 94"/>
          <p:cNvCxnSpPr/>
          <p:nvPr/>
        </p:nvCxnSpPr>
        <p:spPr bwMode="auto">
          <a:xfrm>
            <a:off x="5640377" y="1376647"/>
            <a:ext cx="1280156" cy="2638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6439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88" grpId="0" animBg="1"/>
      <p:bldP spid="89" grpId="0" animBg="1"/>
      <p:bldP spid="9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Revealing WhatsApp´s Hosting Infrastructure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65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468086" y="1011710"/>
            <a:ext cx="1607388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2073744" y="988471"/>
            <a:ext cx="1911409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3982135" y="1011710"/>
            <a:ext cx="2046623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013772" y="1022502"/>
            <a:ext cx="3504877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5089620" y="1348511"/>
            <a:ext cx="4032448" cy="453501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AT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386 IP adresses used by Whatsapp (chat and media)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All in AS36351 (Softlayer)</a:t>
            </a:r>
            <a:endParaRPr lang="de-AT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74" y="988471"/>
            <a:ext cx="4142804" cy="3560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549" y="2428631"/>
            <a:ext cx="3386590" cy="1337119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443679"/>
              </p:ext>
            </p:extLst>
          </p:nvPr>
        </p:nvGraphicFramePr>
        <p:xfrm>
          <a:off x="766072" y="4512228"/>
          <a:ext cx="8243887" cy="125797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72904"/>
                <a:gridCol w="1332148"/>
                <a:gridCol w="1530210"/>
                <a:gridCol w="1532669"/>
                <a:gridCol w="1375956"/>
              </a:tblGrid>
              <a:tr h="516292"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Service/AS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#IPs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/24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/16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/8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WhatsApp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386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SoftLayer</a:t>
                      </a:r>
                      <a:r>
                        <a:rPr lang="de-AT" b="1" baseline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(AS36351)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1364480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5330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106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637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9" t="16127" r="28969" b="16127"/>
          <a:stretch/>
        </p:blipFill>
        <p:spPr>
          <a:xfrm>
            <a:off x="8560544" y="2460475"/>
            <a:ext cx="812174" cy="32180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Revealing WhatsApp Hosting Infrastructure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66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9" t="16127" r="28969" b="16127"/>
          <a:stretch/>
        </p:blipFill>
        <p:spPr>
          <a:xfrm>
            <a:off x="8554897" y="3701680"/>
            <a:ext cx="812174" cy="3218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3" y="1738574"/>
            <a:ext cx="5565653" cy="413120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1814857" y="3638181"/>
            <a:ext cx="792929" cy="2064119"/>
          </a:xfrm>
          <a:prstGeom prst="rect">
            <a:avLst/>
          </a:prstGeom>
          <a:solidFill>
            <a:schemeClr val="bg1">
              <a:lumMod val="85000"/>
              <a:alpha val="41000"/>
            </a:schemeClr>
          </a:solidFill>
          <a:ln w="412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622094" y="1905001"/>
            <a:ext cx="736937" cy="2077902"/>
          </a:xfrm>
          <a:prstGeom prst="rect">
            <a:avLst/>
          </a:prstGeom>
          <a:solidFill>
            <a:schemeClr val="bg1">
              <a:lumMod val="85000"/>
              <a:alpha val="41000"/>
            </a:schemeClr>
          </a:solidFill>
          <a:ln w="412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02873" y="955243"/>
            <a:ext cx="9208461" cy="482916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70C0"/>
              </a:buClr>
              <a:defRPr/>
            </a:pPr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Localization of servers through </a:t>
            </a:r>
            <a:r>
              <a:rPr lang="en-US" sz="16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MaxMind</a:t>
            </a:r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minimum RTT</a:t>
            </a:r>
            <a:endParaRPr lang="en-US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832731" y="2079070"/>
            <a:ext cx="3678604" cy="75303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 IP addresses observed</a:t>
            </a:r>
          </a:p>
          <a:p>
            <a:pPr lvl="1"/>
            <a:r>
              <a:rPr lang="de-AT" sz="1400" b="1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de-AT" sz="14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 in Softlayer AS</a:t>
            </a:r>
            <a:endParaRPr lang="de-AT" sz="14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833305" y="2079070"/>
            <a:ext cx="469296" cy="75303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832731" y="3132515"/>
            <a:ext cx="3678604" cy="954614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MaxMind-located in:</a:t>
            </a:r>
          </a:p>
          <a:p>
            <a:pPr lvl="2"/>
            <a:r>
              <a:rPr lang="de-AT" sz="14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Houston</a:t>
            </a:r>
          </a:p>
          <a:p>
            <a:pPr lvl="2"/>
            <a:r>
              <a:rPr lang="de-AT" sz="14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Dallas</a:t>
            </a:r>
            <a:endParaRPr lang="de-AT" sz="14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833305" y="3132515"/>
            <a:ext cx="469296" cy="954613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821127" y="4385271"/>
            <a:ext cx="3678604" cy="954614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seps in RTT distribution</a:t>
            </a:r>
          </a:p>
          <a:p>
            <a:pPr lvl="2"/>
            <a:r>
              <a:rPr lang="de-AT" sz="14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106 ms</a:t>
            </a:r>
          </a:p>
          <a:p>
            <a:pPr lvl="2"/>
            <a:r>
              <a:rPr lang="de-AT" sz="14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114 ms</a:t>
            </a:r>
            <a:endParaRPr lang="de-AT" sz="14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821701" y="4385271"/>
            <a:ext cx="469296" cy="954613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6" name="Oval 25"/>
          <p:cNvSpPr/>
          <p:nvPr/>
        </p:nvSpPr>
        <p:spPr>
          <a:xfrm>
            <a:off x="6562047" y="3609581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Oval 26"/>
          <p:cNvSpPr/>
          <p:nvPr/>
        </p:nvSpPr>
        <p:spPr>
          <a:xfrm>
            <a:off x="6564072" y="3833641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8" name="Oval 27"/>
          <p:cNvSpPr/>
          <p:nvPr/>
        </p:nvSpPr>
        <p:spPr>
          <a:xfrm>
            <a:off x="6568156" y="4832673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9" name="Oval 28"/>
          <p:cNvSpPr/>
          <p:nvPr/>
        </p:nvSpPr>
        <p:spPr>
          <a:xfrm>
            <a:off x="6570181" y="5056733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extBox 1"/>
          <p:cNvSpPr txBox="1"/>
          <p:nvPr/>
        </p:nvSpPr>
        <p:spPr>
          <a:xfrm>
            <a:off x="7750640" y="4059528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100" b="1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geographical localization</a:t>
            </a:r>
            <a:endParaRPr lang="de-AT" sz="1100" b="1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26840" y="5302817"/>
            <a:ext cx="17411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100" b="1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topological localization</a:t>
            </a:r>
            <a:endParaRPr lang="de-AT" sz="1100" b="1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81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Revealing Whatsapp Hosting Infrastructure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67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6" y="1655713"/>
            <a:ext cx="5145792" cy="3822588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302873" y="955243"/>
            <a:ext cx="9208461" cy="482916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70C0"/>
              </a:buClr>
              <a:defRPr/>
            </a:pPr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 addresses activity</a:t>
            </a:r>
            <a:endParaRPr lang="en-US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02872" y="5715674"/>
            <a:ext cx="9208461" cy="482916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70C0"/>
              </a:buClr>
              <a:defRPr/>
            </a:pPr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least 200 IPs are active at any time of the day</a:t>
            </a:r>
            <a:endParaRPr lang="en-US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5680950" y="1956474"/>
            <a:ext cx="3842126" cy="585627"/>
            <a:chOff x="5680950" y="1892974"/>
            <a:chExt cx="3842126" cy="585627"/>
          </a:xfrm>
        </p:grpSpPr>
        <p:sp>
          <p:nvSpPr>
            <p:cNvPr id="22" name="Rounded Rectangle 21"/>
            <p:cNvSpPr/>
            <p:nvPr/>
          </p:nvSpPr>
          <p:spPr>
            <a:xfrm>
              <a:off x="5680950" y="1892974"/>
              <a:ext cx="3842126" cy="585627"/>
            </a:xfrm>
            <a:prstGeom prst="roundRect">
              <a:avLst/>
            </a:prstGeom>
            <a:noFill/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AT" sz="1400" b="1" dirty="0" smtClean="0">
                  <a:solidFill>
                    <a:srgbClr val="646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150 IPs ``always on´´</a:t>
              </a:r>
              <a:endParaRPr lang="de-AT" sz="1400" b="1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681550" y="1892974"/>
              <a:ext cx="3841526" cy="237321"/>
            </a:xfrm>
            <a:prstGeom prst="roundRect">
              <a:avLst/>
            </a:prstGeom>
            <a:solidFill>
              <a:srgbClr val="E0EFF6"/>
            </a:solidFill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6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 servers (XMPP)</a:t>
              </a:r>
              <a:endParaRPr lang="de-AT" sz="16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680950" y="2829371"/>
            <a:ext cx="3842126" cy="585627"/>
            <a:chOff x="5680950" y="2765871"/>
            <a:chExt cx="3842126" cy="585627"/>
          </a:xfrm>
        </p:grpSpPr>
        <p:sp>
          <p:nvSpPr>
            <p:cNvPr id="24" name="Rounded Rectangle 23"/>
            <p:cNvSpPr/>
            <p:nvPr/>
          </p:nvSpPr>
          <p:spPr>
            <a:xfrm>
              <a:off x="5680950" y="2765871"/>
              <a:ext cx="3842126" cy="585627"/>
            </a:xfrm>
            <a:prstGeom prst="roundRect">
              <a:avLst/>
            </a:prstGeom>
            <a:noFill/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AT" sz="1400" b="1" dirty="0" smtClean="0">
                  <a:solidFill>
                    <a:srgbClr val="646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 IPs ``always on´´</a:t>
              </a:r>
              <a:endParaRPr lang="de-AT" sz="1400" b="1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681550" y="2765871"/>
              <a:ext cx="3841526" cy="237321"/>
            </a:xfrm>
            <a:prstGeom prst="roundRect">
              <a:avLst/>
            </a:prstGeom>
            <a:solidFill>
              <a:srgbClr val="E0EFF6"/>
            </a:solidFill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6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 transfer servers (HTTPS)</a:t>
              </a:r>
              <a:endParaRPr lang="de-AT" sz="16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668607" y="3731994"/>
            <a:ext cx="3842126" cy="585627"/>
            <a:chOff x="5668607" y="3668494"/>
            <a:chExt cx="3842126" cy="585627"/>
          </a:xfrm>
        </p:grpSpPr>
        <p:sp>
          <p:nvSpPr>
            <p:cNvPr id="26" name="Rounded Rectangle 25"/>
            <p:cNvSpPr/>
            <p:nvPr/>
          </p:nvSpPr>
          <p:spPr>
            <a:xfrm>
              <a:off x="5668607" y="3668494"/>
              <a:ext cx="3842126" cy="585627"/>
            </a:xfrm>
            <a:prstGeom prst="roundRect">
              <a:avLst/>
            </a:prstGeom>
            <a:noFill/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AT" sz="1400" b="1" dirty="0" smtClean="0">
                  <a:solidFill>
                    <a:srgbClr val="646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 to 100 IPs at peak times</a:t>
              </a:r>
              <a:endParaRPr lang="de-AT" sz="1400" b="1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669207" y="3668494"/>
              <a:ext cx="3841526" cy="237321"/>
            </a:xfrm>
            <a:prstGeom prst="roundRect">
              <a:avLst/>
            </a:prstGeom>
            <a:solidFill>
              <a:srgbClr val="E0EFF6"/>
            </a:solidFill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6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Video exchange servers (HTTPS)</a:t>
              </a:r>
              <a:endParaRPr lang="de-AT" sz="16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680950" y="4669518"/>
            <a:ext cx="3842126" cy="585627"/>
            <a:chOff x="5680950" y="4606018"/>
            <a:chExt cx="3842126" cy="585627"/>
          </a:xfrm>
        </p:grpSpPr>
        <p:sp>
          <p:nvSpPr>
            <p:cNvPr id="28" name="Rounded Rectangle 27"/>
            <p:cNvSpPr/>
            <p:nvPr/>
          </p:nvSpPr>
          <p:spPr>
            <a:xfrm>
              <a:off x="5680950" y="4606018"/>
              <a:ext cx="3842126" cy="585627"/>
            </a:xfrm>
            <a:prstGeom prst="roundRect">
              <a:avLst/>
            </a:prstGeom>
            <a:noFill/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AT" sz="1400" b="1" dirty="0">
                  <a:solidFill>
                    <a:srgbClr val="646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 to </a:t>
              </a:r>
              <a:r>
                <a:rPr lang="de-AT" sz="1400" b="1" dirty="0" smtClean="0">
                  <a:solidFill>
                    <a:srgbClr val="646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75 IPs </a:t>
              </a:r>
              <a:r>
                <a:rPr lang="de-AT" sz="1400" b="1" dirty="0">
                  <a:solidFill>
                    <a:srgbClr val="646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 peak times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681550" y="4606018"/>
              <a:ext cx="3841526" cy="237321"/>
            </a:xfrm>
            <a:prstGeom prst="roundRect">
              <a:avLst/>
            </a:prstGeom>
            <a:solidFill>
              <a:srgbClr val="E0EFF6"/>
            </a:solidFill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6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Audio exchange </a:t>
              </a:r>
              <a:r>
                <a:rPr lang="de-AT" sz="1600" b="1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servers (HTTPS)</a:t>
              </a:r>
            </a:p>
          </p:txBody>
        </p:sp>
      </p:grpSp>
      <p:cxnSp>
        <p:nvCxnSpPr>
          <p:cNvPr id="7" name="Straight Arrow Connector 6"/>
          <p:cNvCxnSpPr>
            <a:stCxn id="22" idx="1"/>
          </p:cNvCxnSpPr>
          <p:nvPr/>
        </p:nvCxnSpPr>
        <p:spPr>
          <a:xfrm flipH="1">
            <a:off x="4907102" y="2249288"/>
            <a:ext cx="773848" cy="1601366"/>
          </a:xfrm>
          <a:prstGeom prst="straightConnector1">
            <a:avLst/>
          </a:prstGeom>
          <a:ln w="53975">
            <a:solidFill>
              <a:srgbClr val="E0E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1"/>
          </p:cNvCxnSpPr>
          <p:nvPr/>
        </p:nvCxnSpPr>
        <p:spPr>
          <a:xfrm flipH="1">
            <a:off x="4906502" y="3122185"/>
            <a:ext cx="774448" cy="1665993"/>
          </a:xfrm>
          <a:prstGeom prst="straightConnector1">
            <a:avLst/>
          </a:prstGeom>
          <a:ln w="53975">
            <a:solidFill>
              <a:srgbClr val="E0E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6" idx="1"/>
          </p:cNvCxnSpPr>
          <p:nvPr/>
        </p:nvCxnSpPr>
        <p:spPr>
          <a:xfrm flipH="1">
            <a:off x="4905902" y="4024808"/>
            <a:ext cx="762705" cy="167113"/>
          </a:xfrm>
          <a:prstGeom prst="straightConnector1">
            <a:avLst/>
          </a:prstGeom>
          <a:ln w="53975">
            <a:solidFill>
              <a:srgbClr val="E0E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8" idx="1"/>
          </p:cNvCxnSpPr>
          <p:nvPr/>
        </p:nvCxnSpPr>
        <p:spPr>
          <a:xfrm flipH="1" flipV="1">
            <a:off x="4945458" y="4550857"/>
            <a:ext cx="735492" cy="411475"/>
          </a:xfrm>
          <a:prstGeom prst="straightConnector1">
            <a:avLst/>
          </a:prstGeom>
          <a:ln w="53975">
            <a:solidFill>
              <a:srgbClr val="E0E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78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WhatsApp flow characteristics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68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468086" y="1011710"/>
            <a:ext cx="1607388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2073744" y="988471"/>
            <a:ext cx="1911409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3982135" y="1011710"/>
            <a:ext cx="2046623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013772" y="1022502"/>
            <a:ext cx="3504877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109481"/>
              </p:ext>
            </p:extLst>
          </p:nvPr>
        </p:nvGraphicFramePr>
        <p:xfrm>
          <a:off x="4819744" y="858044"/>
          <a:ext cx="4309720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6" name="Acrobat Document" r:id="rId5" imgW="3990553" imgH="3000023" progId="Acrobat.Document.11">
                  <p:embed/>
                </p:oleObj>
              </mc:Choice>
              <mc:Fallback>
                <p:oleObj name="Acrobat Document" r:id="rId5" imgW="3990553" imgH="3000023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19744" y="858044"/>
                        <a:ext cx="4309720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8" y="858044"/>
            <a:ext cx="4309720" cy="3240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398064" y="3934376"/>
            <a:ext cx="3348000" cy="288000"/>
          </a:xfrm>
          <a:prstGeom prst="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 throughput</a:t>
            </a:r>
            <a:endParaRPr lang="de-AT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85134" y="3934376"/>
            <a:ext cx="3348000" cy="288000"/>
          </a:xfrm>
          <a:prstGeom prst="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 size</a:t>
            </a:r>
            <a:endParaRPr lang="de-AT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285134" y="4455172"/>
            <a:ext cx="3348000" cy="46827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Smaller chat/control flows and heavier media flows</a:t>
            </a:r>
            <a:endParaRPr lang="de-AT" sz="11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85708" y="4455172"/>
            <a:ext cx="462638" cy="46827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285134" y="5051710"/>
            <a:ext cx="3348000" cy="46827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90% chat flows &lt; 10KB</a:t>
            </a:r>
            <a:endParaRPr lang="de-AT" sz="11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285708" y="5051710"/>
            <a:ext cx="462638" cy="46827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284560" y="5648248"/>
            <a:ext cx="3348000" cy="46827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 media flows &gt; 70KB</a:t>
            </a:r>
            <a:endParaRPr lang="de-AT" sz="11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285134" y="5648248"/>
            <a:ext cx="462638" cy="46827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449608" y="4456788"/>
            <a:ext cx="3348000" cy="46827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bigger flows considered (&gt;1MB)</a:t>
            </a:r>
            <a:endParaRPr lang="de-AT" sz="11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450182" y="4456788"/>
            <a:ext cx="462638" cy="46827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449608" y="5053326"/>
            <a:ext cx="3348000" cy="46827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to 1.5Mbps in downlink	</a:t>
            </a:r>
            <a:endParaRPr lang="de-AT" sz="11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450182" y="5053326"/>
            <a:ext cx="462638" cy="46827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449034" y="5649864"/>
            <a:ext cx="3348000" cy="46827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to 800Kbps in downlink</a:t>
            </a:r>
            <a:endParaRPr lang="de-AT" sz="11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449608" y="5649864"/>
            <a:ext cx="462638" cy="46827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28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59" y="720152"/>
            <a:ext cx="4309708" cy="32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59" y="720152"/>
            <a:ext cx="4309708" cy="3240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WhatsApp flow characteristics and terminal O.S.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69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203823" y="3797864"/>
            <a:ext cx="3348000" cy="288000"/>
          </a:xfrm>
          <a:prstGeom prst="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 duration (chat flows) [m]</a:t>
            </a:r>
            <a:endParaRPr lang="de-AT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31267" y="3797864"/>
            <a:ext cx="3348000" cy="288000"/>
          </a:xfrm>
          <a:prstGeom prst="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 duration (mm flows) [m]</a:t>
            </a:r>
            <a:endParaRPr lang="de-AT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657786" y="4663328"/>
            <a:ext cx="33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3192C1"/>
              </a:buClr>
            </a:pPr>
            <a:r>
              <a:rPr lang="de-AT" sz="14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imeouts</a:t>
            </a:r>
            <a:endParaRPr lang="de-A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166709" y="4892394"/>
            <a:ext cx="3316581" cy="25353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Blackberry</a:t>
            </a:r>
            <a:endParaRPr lang="de-AT" sz="105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85196" y="4883327"/>
            <a:ext cx="1498093" cy="25353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min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175304" y="4229250"/>
            <a:ext cx="3316581" cy="25353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  <a:endParaRPr lang="de-AT" sz="105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993792" y="4229250"/>
            <a:ext cx="1498093" cy="25353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10/15/25 min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175304" y="4563679"/>
            <a:ext cx="3316581" cy="25353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iOS</a:t>
            </a:r>
            <a:endParaRPr lang="de-AT" sz="105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993792" y="4563679"/>
            <a:ext cx="1498093" cy="25353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min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166709" y="5223044"/>
            <a:ext cx="3316581" cy="25353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Phone</a:t>
            </a:r>
            <a:endParaRPr lang="de-AT" sz="105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985197" y="5223044"/>
            <a:ext cx="1498093" cy="25353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min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331267" y="4220658"/>
            <a:ext cx="3316581" cy="25353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Blackberry</a:t>
            </a:r>
            <a:endParaRPr lang="de-AT" sz="105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149755" y="4220658"/>
            <a:ext cx="1498093" cy="25353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min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02872" y="5715674"/>
            <a:ext cx="9208461" cy="482916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70C0"/>
              </a:buClr>
              <a:defRPr/>
            </a:pPr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WhatsApp flow characteristics depend on terminal operating system</a:t>
            </a:r>
            <a:endParaRPr lang="en-US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98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14" name="Rounded Rectangle 13"/>
          <p:cNvSpPr/>
          <p:nvPr/>
        </p:nvSpPr>
        <p:spPr bwMode="auto">
          <a:xfrm>
            <a:off x="1949284" y="1638888"/>
            <a:ext cx="7596000" cy="1476000"/>
          </a:xfrm>
          <a:prstGeom prst="round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Learn how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to track the Internet’s “Big Players”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aseline="0" dirty="0" smtClean="0">
                <a:solidFill>
                  <a:schemeClr val="bg1"/>
                </a:solidFill>
                <a:latin typeface="Arial" charset="0"/>
              </a:rPr>
              <a:t>service</a:t>
            </a:r>
            <a:r>
              <a:rPr lang="en-US" sz="1600" dirty="0" smtClean="0">
                <a:solidFill>
                  <a:schemeClr val="bg1"/>
                </a:solidFill>
                <a:latin typeface="Arial" charset="0"/>
              </a:rPr>
              <a:t> differentiation in large-scale operational networks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/>
                </a:solidFill>
                <a:latin typeface="Arial" charset="0"/>
              </a:rPr>
              <a:t>(in a cyphered-Internet)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350885" y="1637237"/>
            <a:ext cx="1476000" cy="1476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Q</a:t>
            </a:r>
            <a:r>
              <a:rPr kumimoji="0" lang="de-AT" sz="3600" b="1" i="0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1964273" y="3202960"/>
            <a:ext cx="7596000" cy="1476000"/>
          </a:xfrm>
          <a:prstGeom prst="round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Study their provisioning systems,</a:t>
            </a:r>
            <a:r>
              <a:rPr kumimoji="0" lang="de-AT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load balancing dynamics and flow characteristics</a:t>
            </a:r>
            <a:endParaRPr kumimoji="0" lang="de-AT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characterization of normal operations and anomalous behaviors</a:t>
            </a:r>
            <a:endParaRPr kumimoji="0" lang="de-AT" sz="1200" i="0" u="none" strike="noStrike" cap="none" normalizeH="0" baseline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365874" y="3201309"/>
            <a:ext cx="1476000" cy="1476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Q</a:t>
            </a:r>
            <a:r>
              <a:rPr lang="de-AT" sz="3600" b="1" baseline="-25000" dirty="0">
                <a:solidFill>
                  <a:schemeClr val="bg1"/>
                </a:solidFill>
                <a:latin typeface="Arial" charset="0"/>
              </a:rPr>
              <a:t>2</a:t>
            </a:r>
            <a:endParaRPr kumimoji="0" lang="de-AT" sz="36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1964273" y="4755669"/>
            <a:ext cx="7596000" cy="1476000"/>
          </a:xfrm>
          <a:prstGeom prst="round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Design algorithms for automatic detection and diagnosis of network anomalies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devise a more structured approach that facilitates the troubleshooting</a:t>
            </a:r>
            <a:endParaRPr lang="de-AT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65874" y="4754018"/>
            <a:ext cx="1476000" cy="1476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Q</a:t>
            </a:r>
            <a:r>
              <a:rPr lang="de-AT" sz="3600" b="1" baseline="-25000" dirty="0">
                <a:solidFill>
                  <a:schemeClr val="bg1"/>
                </a:solidFill>
                <a:latin typeface="Arial" charset="0"/>
              </a:rPr>
              <a:t>3</a:t>
            </a:r>
            <a:endParaRPr kumimoji="0" lang="de-AT" sz="36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863" y="1019106"/>
            <a:ext cx="917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contributions in the filed of Network Traffic Monitoring and Analysis (nTMA)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3BB5D010-8B0B-4DC3-A0F1-E42EB2F2D967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55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58" name="Picture 57" descr="whatsapp_mos_dt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14" y="3436129"/>
            <a:ext cx="2660860" cy="199989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Flow Characteristics and QoE (WhatsApp)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32" name="Rounded Rectangle 31"/>
          <p:cNvSpPr/>
          <p:nvPr/>
        </p:nvSpPr>
        <p:spPr>
          <a:xfrm>
            <a:off x="5186020" y="3512803"/>
            <a:ext cx="4123889" cy="819856"/>
          </a:xfrm>
          <a:prstGeom prst="roundRect">
            <a:avLst>
              <a:gd name="adj" fmla="val 9692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78317" y="5572996"/>
            <a:ext cx="8824008" cy="726432"/>
          </a:xfrm>
          <a:prstGeom prst="roundRect">
            <a:avLst>
              <a:gd name="adj" fmla="val 18693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57075" y="3523140"/>
            <a:ext cx="3009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QoE model (download time/MOS)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790191" y="3867527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6" name="TextBox 35"/>
          <p:cNvSpPr txBox="1"/>
          <p:nvPr/>
        </p:nvSpPr>
        <p:spPr>
          <a:xfrm>
            <a:off x="5945431" y="3768772"/>
            <a:ext cx="22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Laboratory, 50 (27 f, 25m)</a:t>
            </a:r>
          </a:p>
          <a:p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 average age</a:t>
            </a:r>
          </a:p>
        </p:txBody>
      </p:sp>
      <p:sp>
        <p:nvSpPr>
          <p:cNvPr id="37" name="Oval 36"/>
          <p:cNvSpPr/>
          <p:nvPr/>
        </p:nvSpPr>
        <p:spPr>
          <a:xfrm>
            <a:off x="5790191" y="4081648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0" name="Rounded Rectangle 39"/>
          <p:cNvSpPr/>
          <p:nvPr/>
        </p:nvSpPr>
        <p:spPr>
          <a:xfrm>
            <a:off x="5186020" y="4479228"/>
            <a:ext cx="4123890" cy="969627"/>
          </a:xfrm>
          <a:prstGeom prst="roundRect">
            <a:avLst>
              <a:gd name="adj" fmla="val 9692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26300" y="4507865"/>
            <a:ext cx="490495" cy="926591"/>
          </a:xfrm>
          <a:prstGeom prst="roundRect">
            <a:avLst>
              <a:gd name="adj" fmla="val 4711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99278" y="4481631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90191" y="4808946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4" name="TextBox 43"/>
          <p:cNvSpPr txBox="1"/>
          <p:nvPr/>
        </p:nvSpPr>
        <p:spPr>
          <a:xfrm>
            <a:off x="5945431" y="4710191"/>
            <a:ext cx="34050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Controlled media file transfer (5MB)</a:t>
            </a:r>
          </a:p>
          <a:p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Emulation of different network conditions</a:t>
            </a:r>
          </a:p>
          <a:p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(change transfer time)</a:t>
            </a:r>
          </a:p>
        </p:txBody>
      </p:sp>
      <p:sp>
        <p:nvSpPr>
          <p:cNvPr id="45" name="Oval 44"/>
          <p:cNvSpPr/>
          <p:nvPr/>
        </p:nvSpPr>
        <p:spPr>
          <a:xfrm>
            <a:off x="5790191" y="5023067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" name="Rectangle 50"/>
          <p:cNvSpPr/>
          <p:nvPr/>
        </p:nvSpPr>
        <p:spPr>
          <a:xfrm>
            <a:off x="2663691" y="5455067"/>
            <a:ext cx="6843599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136000"/>
            </a:pP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tolerate transfers (in chat apps) of up to 20 seconds</a:t>
            </a:r>
            <a:r>
              <a:rPr lang="de-AT" sz="14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good experience</a:t>
            </a:r>
          </a:p>
          <a:p>
            <a:pPr>
              <a:buSzPct val="136000"/>
            </a:pP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40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seconds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discriminates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  <a:endParaRPr lang="de-AT" sz="1400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ct val="136000"/>
            </a:pP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score is independent of the flow size (e.g., independent of video quality)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226300" y="3523913"/>
            <a:ext cx="490495" cy="795867"/>
          </a:xfrm>
          <a:prstGeom prst="roundRect">
            <a:avLst>
              <a:gd name="adj" fmla="val 18693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78314" y="5577123"/>
            <a:ext cx="1829344" cy="722305"/>
          </a:xfrm>
          <a:prstGeom prst="roundRect">
            <a:avLst>
              <a:gd name="adj" fmla="val 16835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2564400" y="6102613"/>
            <a:ext cx="108000" cy="108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5" name="Oval 54"/>
          <p:cNvSpPr/>
          <p:nvPr/>
        </p:nvSpPr>
        <p:spPr>
          <a:xfrm>
            <a:off x="2566166" y="5876538"/>
            <a:ext cx="108000" cy="108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6" name="Oval 55"/>
          <p:cNvSpPr/>
          <p:nvPr/>
        </p:nvSpPr>
        <p:spPr>
          <a:xfrm>
            <a:off x="2555691" y="5666505"/>
            <a:ext cx="108000" cy="108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7" name="TextBox 56"/>
          <p:cNvSpPr txBox="1"/>
          <p:nvPr/>
        </p:nvSpPr>
        <p:spPr>
          <a:xfrm>
            <a:off x="550450" y="5626336"/>
            <a:ext cx="168026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 Experiments</a:t>
            </a:r>
          </a:p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de-AT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78313" y="3501282"/>
            <a:ext cx="4431151" cy="1947573"/>
          </a:xfrm>
          <a:prstGeom prst="roundRect">
            <a:avLst>
              <a:gd name="adj" fmla="val 3897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 bwMode="auto">
          <a:xfrm>
            <a:off x="3992845" y="3587676"/>
            <a:ext cx="0" cy="1638771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3192C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>
            <a:off x="3557447" y="3587676"/>
            <a:ext cx="0" cy="1638771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3192C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sp>
        <p:nvSpPr>
          <p:cNvPr id="61" name="Rounded Rectangle 60"/>
          <p:cNvSpPr/>
          <p:nvPr/>
        </p:nvSpPr>
        <p:spPr>
          <a:xfrm>
            <a:off x="518972" y="3523454"/>
            <a:ext cx="1560148" cy="1909607"/>
          </a:xfrm>
          <a:prstGeom prst="roundRect">
            <a:avLst>
              <a:gd name="adj" fmla="val 4044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Opinion Score (MOS)</a:t>
            </a:r>
          </a:p>
          <a:p>
            <a:pPr algn="ctr"/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AT" sz="1200" b="1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1 (very bad) </a:t>
            </a:r>
          </a:p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5 (excellent)</a:t>
            </a:r>
            <a:endParaRPr lang="de-AT" sz="12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5" name="Picture 84" descr="whatsapp_mos_cdf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" r="6651"/>
          <a:stretch/>
        </p:blipFill>
        <p:spPr>
          <a:xfrm>
            <a:off x="2160190" y="968577"/>
            <a:ext cx="2715479" cy="2241344"/>
          </a:xfrm>
          <a:prstGeom prst="rect">
            <a:avLst/>
          </a:prstGeom>
        </p:spPr>
      </p:pic>
      <p:grpSp>
        <p:nvGrpSpPr>
          <p:cNvPr id="86" name="Group 85"/>
          <p:cNvGrpSpPr/>
          <p:nvPr/>
        </p:nvGrpSpPr>
        <p:grpSpPr>
          <a:xfrm>
            <a:off x="2485650" y="1138853"/>
            <a:ext cx="2308947" cy="1825578"/>
            <a:chOff x="5297018" y="2338024"/>
            <a:chExt cx="4212000" cy="3312000"/>
          </a:xfrm>
        </p:grpSpPr>
        <p:sp>
          <p:nvSpPr>
            <p:cNvPr id="87" name="Oval 86"/>
            <p:cNvSpPr/>
            <p:nvPr/>
          </p:nvSpPr>
          <p:spPr bwMode="auto">
            <a:xfrm>
              <a:off x="6161114" y="3573016"/>
              <a:ext cx="360040" cy="360040"/>
            </a:xfrm>
            <a:prstGeom prst="ellipse">
              <a:avLst/>
            </a:prstGeom>
            <a:solidFill>
              <a:srgbClr val="92D050">
                <a:alpha val="68000"/>
              </a:srgbClr>
            </a:solidFill>
            <a:ln w="12700" cap="flat" cmpd="sng" algn="ctr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 bwMode="auto">
            <a:xfrm flipV="1">
              <a:off x="6348546" y="2338024"/>
              <a:ext cx="0" cy="33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89" name="Straight Connector 88"/>
            <p:cNvCxnSpPr/>
            <p:nvPr/>
          </p:nvCxnSpPr>
          <p:spPr bwMode="auto">
            <a:xfrm rot="16200000" flipV="1">
              <a:off x="7403018" y="1655047"/>
              <a:ext cx="0" cy="42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90" name="Group 89"/>
          <p:cNvGrpSpPr/>
          <p:nvPr/>
        </p:nvGrpSpPr>
        <p:grpSpPr>
          <a:xfrm>
            <a:off x="2489441" y="1126143"/>
            <a:ext cx="2308947" cy="1838288"/>
            <a:chOff x="5313040" y="2338024"/>
            <a:chExt cx="4212000" cy="3312000"/>
          </a:xfrm>
        </p:grpSpPr>
        <p:cxnSp>
          <p:nvCxnSpPr>
            <p:cNvPr id="91" name="Straight Connector 90"/>
            <p:cNvCxnSpPr/>
            <p:nvPr/>
          </p:nvCxnSpPr>
          <p:spPr bwMode="auto">
            <a:xfrm flipV="1">
              <a:off x="7412126" y="2338024"/>
              <a:ext cx="0" cy="33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2" name="Straight Connector 91"/>
            <p:cNvCxnSpPr/>
            <p:nvPr/>
          </p:nvCxnSpPr>
          <p:spPr bwMode="auto">
            <a:xfrm rot="16200000" flipV="1">
              <a:off x="7419040" y="890952"/>
              <a:ext cx="0" cy="42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93" name="Oval 92"/>
            <p:cNvSpPr/>
            <p:nvPr/>
          </p:nvSpPr>
          <p:spPr bwMode="auto">
            <a:xfrm>
              <a:off x="7232106" y="2828202"/>
              <a:ext cx="360040" cy="360040"/>
            </a:xfrm>
            <a:prstGeom prst="ellipse">
              <a:avLst/>
            </a:prstGeom>
            <a:solidFill>
              <a:srgbClr val="FF0000">
                <a:alpha val="73000"/>
              </a:srgbClr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4" name="Rectangle 93"/>
          <p:cNvSpPr/>
          <p:nvPr/>
        </p:nvSpPr>
        <p:spPr bwMode="auto">
          <a:xfrm>
            <a:off x="2487811" y="1094640"/>
            <a:ext cx="572303" cy="36000"/>
          </a:xfrm>
          <a:prstGeom prst="rect">
            <a:avLst/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3060749" y="1093306"/>
            <a:ext cx="612000" cy="360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3646388" y="1095663"/>
            <a:ext cx="1152000" cy="3600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625761" y="926138"/>
            <a:ext cx="4283704" cy="2332567"/>
          </a:xfrm>
          <a:prstGeom prst="roundRect">
            <a:avLst>
              <a:gd name="adj" fmla="val 3897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478314" y="938020"/>
            <a:ext cx="1600806" cy="2320685"/>
          </a:xfrm>
          <a:prstGeom prst="roundRect">
            <a:avLst>
              <a:gd name="adj" fmla="val 6362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</a:t>
            </a:r>
            <a:r>
              <a:rPr lang="de-AT" sz="14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(as seen in large-scalepassive </a:t>
            </a:r>
            <a:r>
              <a:rPr lang="de-AT" sz="11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traces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de-AT" sz="11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1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AT" sz="11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1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de-AT" sz="14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5186737" y="2205036"/>
            <a:ext cx="4163729" cy="639366"/>
          </a:xfrm>
          <a:prstGeom prst="roundRect">
            <a:avLst>
              <a:gd name="adj" fmla="val 16835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laboratory experiment to operational networks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488840" y="1167303"/>
            <a:ext cx="3798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192C1"/>
              </a:buClr>
              <a:buSzPct val="96000"/>
            </a:pPr>
            <a:r>
              <a:rPr lang="de-AT" sz="14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40% </a:t>
            </a:r>
            <a:r>
              <a:rPr lang="de-AT" sz="1400" b="1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flows</a:t>
            </a:r>
            <a:r>
              <a:rPr lang="de-AT" sz="14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last </a:t>
            </a:r>
            <a:r>
              <a:rPr lang="de-AT" sz="1400" b="1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de-AT" sz="14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b="1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de-AT" sz="14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20s (</a:t>
            </a:r>
            <a:r>
              <a:rPr lang="de-AT" sz="1400" b="1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AT" sz="14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buClr>
                <a:srgbClr val="3192C1"/>
              </a:buClr>
              <a:buSzPct val="96000"/>
            </a:pPr>
            <a:r>
              <a:rPr lang="de-AT" sz="14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60% flows last less than 40s (acceptable)</a:t>
            </a:r>
          </a:p>
          <a:p>
            <a:pPr>
              <a:buClr>
                <a:srgbClr val="3192C1"/>
              </a:buClr>
              <a:buSzPct val="96000"/>
            </a:pPr>
            <a:r>
              <a:rPr lang="de-AT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35% flows are</a:t>
            </a:r>
            <a:r>
              <a:rPr lang="de-AT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badly/very badly perceived</a:t>
            </a:r>
            <a:endParaRPr lang="de-AT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5372613" y="1246301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2" name="Oval 101"/>
          <p:cNvSpPr/>
          <p:nvPr/>
        </p:nvSpPr>
        <p:spPr>
          <a:xfrm>
            <a:off x="5375423" y="1463309"/>
            <a:ext cx="144000" cy="14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3" name="Oval 102"/>
          <p:cNvSpPr/>
          <p:nvPr/>
        </p:nvSpPr>
        <p:spPr>
          <a:xfrm>
            <a:off x="5376305" y="1684638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4" name="Rounded Rectangle 103"/>
          <p:cNvSpPr/>
          <p:nvPr/>
        </p:nvSpPr>
        <p:spPr>
          <a:xfrm>
            <a:off x="5186020" y="934656"/>
            <a:ext cx="4164446" cy="1909746"/>
          </a:xfrm>
          <a:prstGeom prst="roundRect">
            <a:avLst>
              <a:gd name="adj" fmla="val 9692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6200000">
            <a:off x="6927453" y="2884410"/>
            <a:ext cx="668401" cy="586352"/>
          </a:xfrm>
          <a:prstGeom prst="rightArrow">
            <a:avLst>
              <a:gd name="adj1" fmla="val 42405"/>
              <a:gd name="adj2" fmla="val 61400"/>
            </a:avLst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2" name="Rounded Rectangle 61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310CA29F-9848-40B0-B4EC-8BE3B73B1884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70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40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  <p:bldP spid="35" grpId="0" animBg="1"/>
      <p:bldP spid="36" grpId="0"/>
      <p:bldP spid="37" grpId="0" animBg="1"/>
      <p:bldP spid="40" grpId="0" animBg="1"/>
      <p:bldP spid="41" grpId="0" animBg="1"/>
      <p:bldP spid="42" grpId="0"/>
      <p:bldP spid="43" grpId="0" animBg="1"/>
      <p:bldP spid="44" grpId="0"/>
      <p:bldP spid="45" grpId="0" animBg="1"/>
      <p:bldP spid="51" grpId="0"/>
      <p:bldP spid="52" grpId="0" animBg="1"/>
      <p:bldP spid="53" grpId="0" animBg="1"/>
      <p:bldP spid="54" grpId="0" animBg="1"/>
      <p:bldP spid="55" grpId="0" animBg="1"/>
      <p:bldP spid="56" grpId="0" animBg="1"/>
      <p:bldP spid="57" grpId="0"/>
      <p:bldP spid="60" grpId="0" animBg="1"/>
      <p:bldP spid="61" grpId="0" animBg="1"/>
      <p:bldP spid="94" grpId="0" animBg="1"/>
      <p:bldP spid="95" grpId="0" animBg="1"/>
      <p:bldP spid="96" grpId="0" animBg="1"/>
      <p:bldP spid="99" grpId="0" animBg="1"/>
      <p:bldP spid="101" grpId="0" animBg="1"/>
      <p:bldP spid="102" grpId="0" animBg="1"/>
      <p:bldP spid="103" grpId="0" animBg="1"/>
      <p:bldP spid="104" grpId="0" animBg="1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Measuring QoE through lab experiments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71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468086" y="991832"/>
            <a:ext cx="1672736" cy="3681839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2073744" y="968593"/>
            <a:ext cx="1989117" cy="3681839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10" name="Picture 9" descr="whatsapp_mos_dt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1" y="860364"/>
            <a:ext cx="5208401" cy="391461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 bwMode="auto">
          <a:xfrm>
            <a:off x="2858936" y="1191342"/>
            <a:ext cx="0" cy="3151166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3192C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3568162" y="1191342"/>
            <a:ext cx="0" cy="3151166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3192C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sp>
        <p:nvSpPr>
          <p:cNvPr id="18" name="Rounded Rectangle 17"/>
          <p:cNvSpPr/>
          <p:nvPr/>
        </p:nvSpPr>
        <p:spPr>
          <a:xfrm>
            <a:off x="5202639" y="1096910"/>
            <a:ext cx="4304147" cy="1285418"/>
          </a:xfrm>
          <a:prstGeom prst="roundRect">
            <a:avLst>
              <a:gd name="adj" fmla="val 9692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68086" y="4998591"/>
            <a:ext cx="9038700" cy="1264455"/>
          </a:xfrm>
          <a:prstGeom prst="roundRect">
            <a:avLst>
              <a:gd name="adj" fmla="val 18693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15898" y="1134148"/>
            <a:ext cx="2635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Measurements campaign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946511" y="1505008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TextBox 23"/>
          <p:cNvSpPr txBox="1"/>
          <p:nvPr/>
        </p:nvSpPr>
        <p:spPr>
          <a:xfrm>
            <a:off x="6101751" y="1406253"/>
            <a:ext cx="22733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 participants (27 f, 25m)</a:t>
            </a:r>
          </a:p>
          <a:p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45/55 male/female</a:t>
            </a:r>
          </a:p>
          <a:p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60/40 students/employees</a:t>
            </a:r>
          </a:p>
          <a:p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 average age</a:t>
            </a:r>
          </a:p>
        </p:txBody>
      </p:sp>
      <p:sp>
        <p:nvSpPr>
          <p:cNvPr id="25" name="Oval 24"/>
          <p:cNvSpPr/>
          <p:nvPr/>
        </p:nvSpPr>
        <p:spPr>
          <a:xfrm>
            <a:off x="5946511" y="1719129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6" name="Oval 25"/>
          <p:cNvSpPr/>
          <p:nvPr/>
        </p:nvSpPr>
        <p:spPr>
          <a:xfrm>
            <a:off x="5946511" y="1925826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Oval 26"/>
          <p:cNvSpPr/>
          <p:nvPr/>
        </p:nvSpPr>
        <p:spPr>
          <a:xfrm>
            <a:off x="5952455" y="2152154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8" name="Rounded Rectangle 27"/>
          <p:cNvSpPr/>
          <p:nvPr/>
        </p:nvSpPr>
        <p:spPr>
          <a:xfrm>
            <a:off x="5202639" y="2561506"/>
            <a:ext cx="4304147" cy="1062791"/>
          </a:xfrm>
          <a:prstGeom prst="roundRect">
            <a:avLst>
              <a:gd name="adj" fmla="val 9692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42920" y="2590142"/>
            <a:ext cx="490495" cy="1045459"/>
          </a:xfrm>
          <a:prstGeom prst="roundRect">
            <a:avLst>
              <a:gd name="adj" fmla="val 4711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15898" y="2598745"/>
            <a:ext cx="1301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946511" y="2969605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2" name="TextBox 31"/>
          <p:cNvSpPr txBox="1"/>
          <p:nvPr/>
        </p:nvSpPr>
        <p:spPr>
          <a:xfrm>
            <a:off x="6101751" y="2870850"/>
            <a:ext cx="34050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 file transfer (5MB)</a:t>
            </a:r>
          </a:p>
          <a:p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Emulation of different network conditions</a:t>
            </a:r>
          </a:p>
          <a:p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(change transfer time)</a:t>
            </a:r>
          </a:p>
        </p:txBody>
      </p:sp>
      <p:sp>
        <p:nvSpPr>
          <p:cNvPr id="33" name="Oval 32"/>
          <p:cNvSpPr/>
          <p:nvPr/>
        </p:nvSpPr>
        <p:spPr>
          <a:xfrm>
            <a:off x="5946511" y="3183726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6" name="Rounded Rectangle 35"/>
          <p:cNvSpPr/>
          <p:nvPr/>
        </p:nvSpPr>
        <p:spPr>
          <a:xfrm>
            <a:off x="5202639" y="3825118"/>
            <a:ext cx="4304147" cy="597446"/>
          </a:xfrm>
          <a:prstGeom prst="roundRect">
            <a:avLst>
              <a:gd name="adj" fmla="val 9692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242920" y="3853753"/>
            <a:ext cx="490495" cy="568811"/>
          </a:xfrm>
          <a:prstGeom prst="roundRect">
            <a:avLst>
              <a:gd name="adj" fmla="val 0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15898" y="3862356"/>
            <a:ext cx="2901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Opinion Score (MOS):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46511" y="4233216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0" name="TextBox 39"/>
          <p:cNvSpPr txBox="1"/>
          <p:nvPr/>
        </p:nvSpPr>
        <p:spPr>
          <a:xfrm>
            <a:off x="6101751" y="4134461"/>
            <a:ext cx="2709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1 (very bad) to 5 excellent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63184" y="5141585"/>
            <a:ext cx="6843599" cy="936104"/>
          </a:xfrm>
          <a:prstGeom prst="rect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SzPct val="136000"/>
            </a:pP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tolerate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transfers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seconds</a:t>
            </a:r>
            <a:r>
              <a:rPr lang="de-AT" sz="18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  <a:endParaRPr lang="de-AT" sz="1800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SzPct val="136000"/>
            </a:pP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40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seconds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discriminates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  <a:endParaRPr lang="de-AT" sz="1800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SzPct val="136000"/>
            </a:pP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score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undependent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AT" sz="1800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2326" y="801189"/>
            <a:ext cx="9703132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5242920" y="1094105"/>
            <a:ext cx="490495" cy="1266256"/>
          </a:xfrm>
          <a:prstGeom prst="roundRect">
            <a:avLst>
              <a:gd name="adj" fmla="val 18693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468083" y="5011427"/>
            <a:ext cx="1829344" cy="1251619"/>
          </a:xfrm>
          <a:prstGeom prst="roundRect">
            <a:avLst>
              <a:gd name="adj" fmla="val 16835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2540729" y="5161089"/>
            <a:ext cx="108000" cy="108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" name="Oval 50"/>
          <p:cNvSpPr/>
          <p:nvPr/>
        </p:nvSpPr>
        <p:spPr>
          <a:xfrm>
            <a:off x="2558795" y="6005383"/>
            <a:ext cx="108000" cy="108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2" name="Oval 51"/>
          <p:cNvSpPr/>
          <p:nvPr/>
        </p:nvSpPr>
        <p:spPr>
          <a:xfrm>
            <a:off x="2560129" y="5583236"/>
            <a:ext cx="108000" cy="108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3" name="TextBox 52"/>
          <p:cNvSpPr txBox="1"/>
          <p:nvPr/>
        </p:nvSpPr>
        <p:spPr>
          <a:xfrm>
            <a:off x="437623" y="5348027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QoE model</a:t>
            </a:r>
          </a:p>
          <a:p>
            <a:pPr algn="ctr"/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time / user score</a:t>
            </a:r>
            <a:endParaRPr lang="de-AT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4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From network measurements to QoE estimation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72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10" name="Picture 9" descr="whatsapp_5m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5" y="2291072"/>
            <a:ext cx="3832274" cy="2880320"/>
          </a:xfrm>
          <a:prstGeom prst="rect">
            <a:avLst/>
          </a:prstGeom>
        </p:spPr>
      </p:pic>
      <p:pic>
        <p:nvPicPr>
          <p:cNvPr id="11" name="Picture 10" descr="whatsapp_mos_cdf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" r="6651"/>
          <a:stretch/>
        </p:blipFill>
        <p:spPr>
          <a:xfrm>
            <a:off x="4606663" y="2178342"/>
            <a:ext cx="4953600" cy="40886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899571" y="4235288"/>
            <a:ext cx="2988000" cy="648072"/>
          </a:xfrm>
          <a:prstGeom prst="rect">
            <a:avLst/>
          </a:prstGeom>
          <a:noFill/>
          <a:ln w="53975" cap="flat" cmpd="sng" algn="ctr">
            <a:solidFill>
              <a:srgbClr val="3192C1"/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701" y="5316197"/>
            <a:ext cx="4452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192C1"/>
              </a:buClr>
              <a:buSzPct val="96000"/>
            </a:pPr>
            <a:r>
              <a:rPr lang="de-AT" sz="16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40% </a:t>
            </a:r>
            <a:r>
              <a:rPr lang="de-AT" sz="1600" b="1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flows</a:t>
            </a:r>
            <a:r>
              <a:rPr lang="de-AT" sz="16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last </a:t>
            </a:r>
            <a:r>
              <a:rPr lang="de-AT" sz="1600" b="1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de-AT" sz="16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600" b="1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de-AT" sz="16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20s (</a:t>
            </a:r>
            <a:r>
              <a:rPr lang="de-AT" sz="1600" b="1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AT" sz="16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buClr>
                <a:srgbClr val="3192C1"/>
              </a:buClr>
              <a:buSzPct val="96000"/>
            </a:pPr>
            <a:r>
              <a:rPr lang="de-AT" sz="1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60% flows last less than 40s (acceptable)</a:t>
            </a:r>
          </a:p>
          <a:p>
            <a:pPr>
              <a:buClr>
                <a:srgbClr val="3192C1"/>
              </a:buClr>
              <a:buSzPct val="96000"/>
            </a:pPr>
            <a:r>
              <a:rPr lang="de-AT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35% flows are</a:t>
            </a:r>
            <a:r>
              <a:rPr lang="de-A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badly/very badly perceived</a:t>
            </a:r>
            <a:endParaRPr lang="de-AT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204029" y="2496240"/>
            <a:ext cx="4212000" cy="3312000"/>
            <a:chOff x="5297018" y="2338024"/>
            <a:chExt cx="4212000" cy="3312000"/>
          </a:xfrm>
        </p:grpSpPr>
        <p:sp>
          <p:nvSpPr>
            <p:cNvPr id="16" name="Oval 15"/>
            <p:cNvSpPr/>
            <p:nvPr/>
          </p:nvSpPr>
          <p:spPr bwMode="auto">
            <a:xfrm>
              <a:off x="6161114" y="3573016"/>
              <a:ext cx="360040" cy="360040"/>
            </a:xfrm>
            <a:prstGeom prst="ellipse">
              <a:avLst/>
            </a:prstGeom>
            <a:solidFill>
              <a:srgbClr val="92D050">
                <a:alpha val="68000"/>
              </a:srgbClr>
            </a:solidFill>
            <a:ln w="12700" cap="flat" cmpd="sng" algn="ctr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 bwMode="auto">
            <a:xfrm flipV="1">
              <a:off x="6348546" y="2338024"/>
              <a:ext cx="0" cy="33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rot="16200000" flipV="1">
              <a:off x="7403018" y="1655047"/>
              <a:ext cx="0" cy="42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5220051" y="2507464"/>
            <a:ext cx="4212000" cy="3312000"/>
            <a:chOff x="5313040" y="2338024"/>
            <a:chExt cx="4212000" cy="3312000"/>
          </a:xfrm>
        </p:grpSpPr>
        <p:cxnSp>
          <p:nvCxnSpPr>
            <p:cNvPr id="20" name="Straight Connector 19"/>
            <p:cNvCxnSpPr/>
            <p:nvPr/>
          </p:nvCxnSpPr>
          <p:spPr bwMode="auto">
            <a:xfrm flipV="1">
              <a:off x="7412126" y="2338024"/>
              <a:ext cx="0" cy="33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 rot="16200000" flipV="1">
              <a:off x="7419040" y="890952"/>
              <a:ext cx="0" cy="42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22" name="Oval 21"/>
            <p:cNvSpPr/>
            <p:nvPr/>
          </p:nvSpPr>
          <p:spPr bwMode="auto">
            <a:xfrm>
              <a:off x="7232106" y="2828202"/>
              <a:ext cx="360040" cy="360040"/>
            </a:xfrm>
            <a:prstGeom prst="ellipse">
              <a:avLst/>
            </a:prstGeom>
            <a:solidFill>
              <a:srgbClr val="FF0000">
                <a:alpha val="73000"/>
              </a:srgbClr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Right Arrow 22"/>
          <p:cNvSpPr/>
          <p:nvPr/>
        </p:nvSpPr>
        <p:spPr bwMode="auto">
          <a:xfrm>
            <a:off x="3889869" y="4379304"/>
            <a:ext cx="716793" cy="432048"/>
          </a:xfrm>
          <a:prstGeom prst="rightArrow">
            <a:avLst/>
          </a:prstGeom>
          <a:noFill/>
          <a:ln w="5080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220051" y="2396789"/>
            <a:ext cx="1044000" cy="72008"/>
          </a:xfrm>
          <a:prstGeom prst="rect">
            <a:avLst/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282945" y="2391073"/>
            <a:ext cx="1044000" cy="72008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7353716" y="2393701"/>
            <a:ext cx="2052000" cy="7200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9701" y="5426542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8" name="Oval 27"/>
          <p:cNvSpPr/>
          <p:nvPr/>
        </p:nvSpPr>
        <p:spPr>
          <a:xfrm>
            <a:off x="577116" y="5669348"/>
            <a:ext cx="144000" cy="14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9" name="Oval 28"/>
          <p:cNvSpPr/>
          <p:nvPr/>
        </p:nvSpPr>
        <p:spPr>
          <a:xfrm>
            <a:off x="579355" y="5926668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0" name="Rounded Rectangle 29"/>
          <p:cNvSpPr/>
          <p:nvPr/>
        </p:nvSpPr>
        <p:spPr>
          <a:xfrm>
            <a:off x="452666" y="941368"/>
            <a:ext cx="9010202" cy="36036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52666" y="943506"/>
            <a:ext cx="490349" cy="359268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31860" y="940903"/>
            <a:ext cx="786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tests: 5MB transfers, &lt;20s good, &gt;40s bad (previous slide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452666" y="1407177"/>
            <a:ext cx="9010202" cy="36036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52666" y="1409315"/>
            <a:ext cx="490349" cy="359268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31860" y="1406712"/>
            <a:ext cx="786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Assumption: flow size is not taken into account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452666" y="1879688"/>
            <a:ext cx="9010202" cy="36036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52666" y="1881826"/>
            <a:ext cx="490349" cy="359268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31860" y="1879223"/>
            <a:ext cx="786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same model on large scale network traces</a:t>
            </a:r>
          </a:p>
        </p:txBody>
      </p:sp>
    </p:spTree>
    <p:extLst>
      <p:ext uri="{BB962C8B-B14F-4D97-AF65-F5344CB8AC3E}">
        <p14:creationId xmlns:p14="http://schemas.microsoft.com/office/powerpoint/2010/main" val="132175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" grpId="0" animBg="1"/>
      <p:bldP spid="28" grpId="0" animBg="1"/>
      <p:bldP spid="2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>
                <a:latin typeface="Arial" panose="020B0604020202020204" pitchFamily="34" charset="0"/>
                <a:cs typeface="Arial" panose="020B0604020202020204" pitchFamily="34" charset="0"/>
              </a:rPr>
              <a:t>The big WhatsApp outage: Feb. 22nd </a:t>
            </a:r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de-AT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73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468086" y="1011710"/>
            <a:ext cx="1607388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2073744" y="988471"/>
            <a:ext cx="1911409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3982135" y="1011710"/>
            <a:ext cx="2046623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013772" y="1022502"/>
            <a:ext cx="3504877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16831"/>
          <a:stretch/>
        </p:blipFill>
        <p:spPr>
          <a:xfrm>
            <a:off x="1001510" y="1217546"/>
            <a:ext cx="3849584" cy="3276000"/>
          </a:xfrm>
          <a:prstGeom prst="rect">
            <a:avLst/>
          </a:prstGeom>
          <a:ln w="47625">
            <a:solidFill>
              <a:srgbClr val="3192C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10489"/>
          <a:stretch/>
        </p:blipFill>
        <p:spPr>
          <a:xfrm>
            <a:off x="3020091" y="1764340"/>
            <a:ext cx="4056008" cy="3456000"/>
          </a:xfrm>
          <a:prstGeom prst="rect">
            <a:avLst/>
          </a:prstGeom>
          <a:ln w="47625">
            <a:solidFill>
              <a:srgbClr val="3192C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91"/>
          <a:stretch/>
        </p:blipFill>
        <p:spPr>
          <a:xfrm>
            <a:off x="4816960" y="2544832"/>
            <a:ext cx="4177438" cy="3312000"/>
          </a:xfrm>
          <a:prstGeom prst="rect">
            <a:avLst/>
          </a:prstGeom>
          <a:ln w="47625">
            <a:solidFill>
              <a:srgbClr val="3192C1"/>
            </a:solidFill>
          </a:ln>
        </p:spPr>
      </p:pic>
    </p:spTree>
    <p:extLst>
      <p:ext uri="{BB962C8B-B14F-4D97-AF65-F5344CB8AC3E}">
        <p14:creationId xmlns:p14="http://schemas.microsoft.com/office/powerpoint/2010/main" val="161041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big WhatsApp outage: Feb. 22nd 2014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74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0" y="981868"/>
            <a:ext cx="4532734" cy="44426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960" y="4493437"/>
            <a:ext cx="348736" cy="283521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5729361" y="1135701"/>
            <a:ext cx="3348000" cy="7993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in volume down</a:t>
            </a:r>
          </a:p>
          <a:p>
            <a:pPr lvl="1"/>
            <a:r>
              <a:rPr lang="de-AT" sz="14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(with small residual traffic)</a:t>
            </a:r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729935" y="1135701"/>
            <a:ext cx="462638" cy="7993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734915" y="2137634"/>
            <a:ext cx="3348000" cy="7993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in volume up</a:t>
            </a:r>
          </a:p>
          <a:p>
            <a:pPr lvl="1"/>
            <a:r>
              <a:rPr lang="de-AT" sz="14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(with small residual traffic)</a:t>
            </a:r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735489" y="2137634"/>
            <a:ext cx="462638" cy="7993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729361" y="3186591"/>
            <a:ext cx="3348000" cy="7993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Ramp-up on flow counts</a:t>
            </a:r>
          </a:p>
          <a:p>
            <a:pPr lvl="1"/>
            <a:r>
              <a:rPr lang="de-AT" sz="14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(SYN/RST exchange)</a:t>
            </a:r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729935" y="3186591"/>
            <a:ext cx="462638" cy="7993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729361" y="4235548"/>
            <a:ext cx="3348000" cy="7993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#whatsappdown</a:t>
            </a:r>
            <a:endParaRPr lang="de-AT" sz="12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729935" y="4235548"/>
            <a:ext cx="462638" cy="7993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71208" y="5498266"/>
            <a:ext cx="5082440" cy="653529"/>
          </a:xfrm>
          <a:prstGeom prst="roundRect">
            <a:avLst/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outage: residual traffic with flow count increase (servers still reachable, failure at application layer)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510871" y="5505585"/>
            <a:ext cx="4076040" cy="653529"/>
          </a:xfrm>
          <a:prstGeom prst="roundRect">
            <a:avLst/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 social media reactions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1208" y="4073375"/>
            <a:ext cx="9015680" cy="1351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639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857"/>
            <a:ext cx="6778952" cy="4800600"/>
          </a:xfrm>
        </p:spPr>
      </p:pic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Facebook world-wide outage: Sept. 2014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75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13" name="Rounded Rectangle 12"/>
          <p:cNvSpPr/>
          <p:nvPr/>
        </p:nvSpPr>
        <p:spPr>
          <a:xfrm>
            <a:off x="356249" y="1031207"/>
            <a:ext cx="9193866" cy="56819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Outages are typically not linked to CDN load-balancing policies</a:t>
            </a:r>
          </a:p>
          <a:p>
            <a:pPr algn="ctr"/>
            <a:r>
              <a:rPr lang="de-AT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nevertheless, they can still involve the source ASes in different ways</a:t>
            </a:r>
            <a:endParaRPr lang="de-AT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647280" y="2268935"/>
            <a:ext cx="2882719" cy="396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in Akamai´s volume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647855" y="2268935"/>
            <a:ext cx="469296" cy="39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630102" y="2881400"/>
            <a:ext cx="2882719" cy="396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ASes do not take over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630677" y="2881400"/>
            <a:ext cx="469296" cy="39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630102" y="4361398"/>
            <a:ext cx="2882719" cy="396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of HTTP 5XX errors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630677" y="4361398"/>
            <a:ext cx="469296" cy="39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640797" y="4971458"/>
            <a:ext cx="2882719" cy="396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perceived impairment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641372" y="4971458"/>
            <a:ext cx="469296" cy="39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2588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76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Left Bracket 6"/>
          <p:cNvSpPr/>
          <p:nvPr/>
        </p:nvSpPr>
        <p:spPr bwMode="auto">
          <a:xfrm rot="16200000">
            <a:off x="1293408" y="2974727"/>
            <a:ext cx="144014" cy="1980000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426912" y="3807244"/>
            <a:ext cx="432048" cy="389657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375416" y="3533261"/>
            <a:ext cx="1992103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2619667" y="3580951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2493882" y="378006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3506" y="3832399"/>
            <a:ext cx="11737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4248" y="3216848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sliding window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2" name="Rounded Rectangle 21"/>
          <p:cNvSpPr/>
          <p:nvPr/>
        </p:nvSpPr>
        <p:spPr>
          <a:xfrm>
            <a:off x="2840452" y="5292611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normal behavior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03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77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Left Bracket 6"/>
          <p:cNvSpPr/>
          <p:nvPr/>
        </p:nvSpPr>
        <p:spPr bwMode="auto">
          <a:xfrm rot="16200000">
            <a:off x="1519733" y="2974727"/>
            <a:ext cx="144014" cy="1980000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653237" y="3807244"/>
            <a:ext cx="432048" cy="389657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01741" y="3533261"/>
            <a:ext cx="1992103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2845992" y="3580951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2720207" y="378006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9831" y="3832399"/>
            <a:ext cx="11304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0573" y="3216848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sliding window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Rounded Rectangle 20"/>
          <p:cNvSpPr/>
          <p:nvPr/>
        </p:nvSpPr>
        <p:spPr>
          <a:xfrm>
            <a:off x="2840452" y="5292611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normal behavior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46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78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Left Bracket 6"/>
          <p:cNvSpPr/>
          <p:nvPr/>
        </p:nvSpPr>
        <p:spPr bwMode="auto">
          <a:xfrm rot="16200000">
            <a:off x="1746058" y="2974727"/>
            <a:ext cx="144014" cy="1980000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879562" y="3807244"/>
            <a:ext cx="432048" cy="389657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828066" y="3533261"/>
            <a:ext cx="1992103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072317" y="3580951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2946532" y="378006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86156" y="3832399"/>
            <a:ext cx="11304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6898" y="3216848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sliding window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Rounded Rectangle 20"/>
          <p:cNvSpPr/>
          <p:nvPr/>
        </p:nvSpPr>
        <p:spPr>
          <a:xfrm>
            <a:off x="2840452" y="5292611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normal behavior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10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79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Left Bracket 6"/>
          <p:cNvSpPr/>
          <p:nvPr/>
        </p:nvSpPr>
        <p:spPr bwMode="auto">
          <a:xfrm rot="16200000">
            <a:off x="1972383" y="2974727"/>
            <a:ext cx="144014" cy="1980000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105887" y="3807244"/>
            <a:ext cx="432048" cy="389657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1054391" y="3533261"/>
            <a:ext cx="1992103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298642" y="3580951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3172857" y="3780060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2481" y="3832399"/>
            <a:ext cx="118173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3223" y="3216848"/>
            <a:ext cx="1494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reeze window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TextBox 19"/>
          <p:cNvSpPr txBox="1"/>
          <p:nvPr/>
        </p:nvSpPr>
        <p:spPr>
          <a:xfrm>
            <a:off x="2586960" y="420719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start</a:t>
            </a:r>
            <a:endParaRPr lang="de-A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241407" y="5333099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Freeze window</a:t>
            </a:r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(avoind including anomaly in the reference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694215" y="5333099"/>
            <a:ext cx="983763" cy="755346"/>
          </a:xfrm>
          <a:prstGeom prst="roundRect">
            <a:avLst/>
          </a:prstGeom>
          <a:solidFill>
            <a:srgbClr val="E0EFF6"/>
          </a:solidFill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39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3181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924" y="5362561"/>
            <a:ext cx="1712972" cy="96310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de-AT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377164" y="3327166"/>
            <a:ext cx="9081160" cy="626065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7163" y="3329304"/>
            <a:ext cx="768471" cy="62606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5222" y="3348389"/>
            <a:ext cx="3108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measurements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ping, traceroute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77163" y="967012"/>
            <a:ext cx="9081161" cy="2229332"/>
          </a:xfrm>
          <a:prstGeom prst="roundRect">
            <a:avLst>
              <a:gd name="adj" fmla="val 8181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77163" y="969150"/>
            <a:ext cx="768471" cy="2227194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5221" y="1025216"/>
            <a:ext cx="40949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In-network passive measurements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operational networks, cellular and fixed-line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77164" y="4084053"/>
            <a:ext cx="9081160" cy="626065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77163" y="4086191"/>
            <a:ext cx="768471" cy="62606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05221" y="4100874"/>
            <a:ext cx="3108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measurements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RIPE Atlas framework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77164" y="5576037"/>
            <a:ext cx="9081160" cy="626065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77163" y="5578175"/>
            <a:ext cx="768471" cy="62606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05222" y="5612070"/>
            <a:ext cx="4655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GeoIP Datasets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MaxMind (&lt;IP-AS&gt; and &lt;IP-Country&gt; mappings)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77164" y="4833731"/>
            <a:ext cx="9081160" cy="626065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77163" y="4835869"/>
            <a:ext cx="768471" cy="62606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05222" y="4869216"/>
            <a:ext cx="4655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Measurements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 traffic and capture it with packet analyzers (Wireshark)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924" y="4894366"/>
            <a:ext cx="1488082" cy="50496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793" y="4130249"/>
            <a:ext cx="1245234" cy="533672"/>
          </a:xfrm>
          <a:prstGeom prst="rect">
            <a:avLst/>
          </a:prstGeom>
        </p:spPr>
      </p:pic>
      <p:sp>
        <p:nvSpPr>
          <p:cNvPr id="65" name="Rounded Rectangle 64"/>
          <p:cNvSpPr/>
          <p:nvPr/>
        </p:nvSpPr>
        <p:spPr>
          <a:xfrm>
            <a:off x="1900162" y="1820071"/>
            <a:ext cx="1603905" cy="515021"/>
          </a:xfrm>
          <a:prstGeom prst="roundRect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Metawin</a:t>
            </a:r>
          </a:p>
          <a:p>
            <a:pPr algn="ctr"/>
            <a:r>
              <a:rPr lang="de-AT" sz="11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(cellular network)</a:t>
            </a:r>
            <a:endParaRPr lang="de-AT" sz="11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874772" y="2426992"/>
            <a:ext cx="1603905" cy="515021"/>
          </a:xfrm>
          <a:prstGeom prst="roundRect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Tstat</a:t>
            </a:r>
          </a:p>
          <a:p>
            <a:pPr algn="ctr"/>
            <a:r>
              <a:rPr lang="de-AT" sz="11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(fixed-line network)</a:t>
            </a:r>
            <a:endParaRPr lang="de-AT" sz="11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300160" y="3419292"/>
            <a:ext cx="4001772" cy="46317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800" dirty="0" smtClean="0">
                <a:solidFill>
                  <a:srgbClr val="92D050"/>
                </a:solidFill>
                <a:latin typeface="Courier"/>
                <a:cs typeface="Arial" panose="020B0604020202020204" pitchFamily="34" charset="0"/>
              </a:rPr>
              <a:t>localhost&gt; ping google.com</a:t>
            </a:r>
          </a:p>
          <a:p>
            <a:r>
              <a:rPr lang="de-AT" sz="800" dirty="0" smtClean="0">
                <a:solidFill>
                  <a:srgbClr val="92D050"/>
                </a:solidFill>
                <a:latin typeface="Courier"/>
                <a:cs typeface="Arial" panose="020B0604020202020204" pitchFamily="34" charset="0"/>
              </a:rPr>
              <a:t>PING google.com (1.1.1.1) 56(84) bytes of data</a:t>
            </a:r>
          </a:p>
          <a:p>
            <a:r>
              <a:rPr lang="de-AT" sz="800" dirty="0" smtClean="0">
                <a:solidFill>
                  <a:srgbClr val="92D050"/>
                </a:solidFill>
                <a:latin typeface="Courier"/>
                <a:cs typeface="Arial" panose="020B0604020202020204" pitchFamily="34" charset="0"/>
              </a:rPr>
              <a:t>64 bytes from google.com: icmp_seq=1 ttl=57 time=15.8ms</a:t>
            </a:r>
          </a:p>
          <a:p>
            <a:r>
              <a:rPr lang="de-AT" sz="800" dirty="0">
                <a:solidFill>
                  <a:srgbClr val="92D050"/>
                </a:solidFill>
                <a:latin typeface="Courier"/>
                <a:cs typeface="Arial" panose="020B0604020202020204" pitchFamily="34" charset="0"/>
              </a:rPr>
              <a:t>64 bytes from google.com: </a:t>
            </a:r>
            <a:r>
              <a:rPr lang="de-AT" sz="800" dirty="0" smtClean="0">
                <a:solidFill>
                  <a:srgbClr val="92D050"/>
                </a:solidFill>
                <a:latin typeface="Courier"/>
                <a:cs typeface="Arial" panose="020B0604020202020204" pitchFamily="34" charset="0"/>
              </a:rPr>
              <a:t>icmp_seq=2 </a:t>
            </a:r>
            <a:r>
              <a:rPr lang="de-AT" sz="800" dirty="0">
                <a:solidFill>
                  <a:srgbClr val="92D050"/>
                </a:solidFill>
                <a:latin typeface="Courier"/>
                <a:cs typeface="Arial" panose="020B0604020202020204" pitchFamily="34" charset="0"/>
              </a:rPr>
              <a:t>ttl=57 </a:t>
            </a:r>
            <a:r>
              <a:rPr lang="de-AT" sz="800" dirty="0" smtClean="0">
                <a:solidFill>
                  <a:srgbClr val="92D050"/>
                </a:solidFill>
                <a:latin typeface="Courier"/>
                <a:cs typeface="Arial" panose="020B0604020202020204" pitchFamily="34" charset="0"/>
              </a:rPr>
              <a:t>time=11.9ms</a:t>
            </a:r>
            <a:endParaRPr lang="de-AT" sz="800" dirty="0">
              <a:solidFill>
                <a:srgbClr val="92D050"/>
              </a:solidFill>
              <a:latin typeface="Courier"/>
              <a:cs typeface="Arial" panose="020B0604020202020204" pitchFamily="34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191288" y="1531150"/>
            <a:ext cx="1620844" cy="1540520"/>
          </a:xfrm>
          <a:prstGeom prst="ellipse">
            <a:avLst/>
          </a:prstGeom>
          <a:solidFill>
            <a:srgbClr val="E0EFF6"/>
          </a:solidFill>
          <a:ln w="28575" cap="flat" cmpd="sng" algn="ctr">
            <a:solidFill>
              <a:srgbClr val="3192C1">
                <a:alpha val="40000"/>
              </a:srgbClr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348111" y="2500121"/>
            <a:ext cx="198212" cy="338265"/>
            <a:chOff x="1712640" y="2708920"/>
            <a:chExt cx="1008112" cy="1584176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405258" y="2283369"/>
            <a:ext cx="580047" cy="495008"/>
            <a:chOff x="1202669" y="4437113"/>
            <a:chExt cx="776879" cy="616284"/>
          </a:xfrm>
        </p:grpSpPr>
        <p:sp>
          <p:nvSpPr>
            <p:cNvPr id="40" name="Parallelogram 39"/>
            <p:cNvSpPr/>
            <p:nvPr/>
          </p:nvSpPr>
          <p:spPr bwMode="auto">
            <a:xfrm>
              <a:off x="1202669" y="4797153"/>
              <a:ext cx="776878" cy="256244"/>
            </a:xfrm>
            <a:prstGeom prst="parallelogram">
              <a:avLst>
                <a:gd name="adj" fmla="val 60295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Parallelogram 40"/>
            <p:cNvSpPr>
              <a:spLocks noChangeAspect="1"/>
            </p:cNvSpPr>
            <p:nvPr/>
          </p:nvSpPr>
          <p:spPr bwMode="auto">
            <a:xfrm>
              <a:off x="1430794" y="4971462"/>
              <a:ext cx="218289" cy="720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1356230" y="4437113"/>
              <a:ext cx="623318" cy="354090"/>
            </a:xfrm>
            <a:prstGeom prst="rect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373416" y="4465738"/>
              <a:ext cx="586800" cy="30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 bwMode="auto">
            <a:xfrm>
              <a:off x="1656535" y="4449017"/>
              <a:ext cx="0" cy="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Parallelogram 44"/>
            <p:cNvSpPr/>
            <p:nvPr/>
          </p:nvSpPr>
          <p:spPr bwMode="auto">
            <a:xfrm>
              <a:off x="1346016" y="4814477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Parallelogram 45"/>
            <p:cNvSpPr/>
            <p:nvPr/>
          </p:nvSpPr>
          <p:spPr bwMode="auto">
            <a:xfrm>
              <a:off x="1321426" y="4851679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Parallelogram 46"/>
            <p:cNvSpPr/>
            <p:nvPr/>
          </p:nvSpPr>
          <p:spPr bwMode="auto">
            <a:xfrm>
              <a:off x="1299642" y="488796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Parallelogram 47"/>
            <p:cNvSpPr/>
            <p:nvPr/>
          </p:nvSpPr>
          <p:spPr bwMode="auto">
            <a:xfrm>
              <a:off x="1277990" y="492392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689966" y="1717920"/>
            <a:ext cx="484351" cy="223259"/>
            <a:chOff x="1712640" y="2708920"/>
            <a:chExt cx="1008112" cy="1584176"/>
          </a:xfrm>
        </p:grpSpPr>
        <p:sp>
          <p:nvSpPr>
            <p:cNvPr id="50" name="Rounded Rectangle 49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1747724" y="2843064"/>
              <a:ext cx="940852" cy="123882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 bwMode="auto">
            <a:xfrm flipH="1">
              <a:off x="2184556" y="4113388"/>
              <a:ext cx="59479" cy="164181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966180" y="2068328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endParaRPr lang="de-AT" sz="12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5669458" y="1316730"/>
            <a:ext cx="295613" cy="482267"/>
            <a:chOff x="4252871" y="3958811"/>
            <a:chExt cx="583483" cy="1270389"/>
          </a:xfrm>
        </p:grpSpPr>
        <p:cxnSp>
          <p:nvCxnSpPr>
            <p:cNvPr id="56" name="Straight Connector 55"/>
            <p:cNvCxnSpPr/>
            <p:nvPr/>
          </p:nvCxnSpPr>
          <p:spPr bwMode="auto">
            <a:xfrm flipV="1">
              <a:off x="4304928" y="4293096"/>
              <a:ext cx="216024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auto">
            <a:xfrm flipH="1" flipV="1">
              <a:off x="4565171" y="4293096"/>
              <a:ext cx="216000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8" name="Oval 57"/>
            <p:cNvSpPr/>
            <p:nvPr/>
          </p:nvSpPr>
          <p:spPr bwMode="auto">
            <a:xfrm>
              <a:off x="4435352" y="4128526"/>
              <a:ext cx="216024" cy="208515"/>
            </a:xfrm>
            <a:prstGeom prst="ellipse">
              <a:avLst/>
            </a:prstGeom>
            <a:solidFill>
              <a:srgbClr val="3192C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 bwMode="auto">
            <a:xfrm>
              <a:off x="4466947" y="4501611"/>
              <a:ext cx="184429" cy="18808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60" name="Arc 59"/>
            <p:cNvSpPr/>
            <p:nvPr/>
          </p:nvSpPr>
          <p:spPr bwMode="auto">
            <a:xfrm>
              <a:off x="4393483" y="4051783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 bwMode="auto">
            <a:xfrm flipH="1">
              <a:off x="4370952" y="4681955"/>
              <a:ext cx="280424" cy="27036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62" name="Straight Connector 61"/>
            <p:cNvCxnSpPr/>
            <p:nvPr/>
          </p:nvCxnSpPr>
          <p:spPr bwMode="auto">
            <a:xfrm>
              <a:off x="4370952" y="4952323"/>
              <a:ext cx="382571" cy="18034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63" name="Arc 62"/>
            <p:cNvSpPr/>
            <p:nvPr/>
          </p:nvSpPr>
          <p:spPr bwMode="auto">
            <a:xfrm rot="10800000">
              <a:off x="4331144" y="4038374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Arc 63"/>
            <p:cNvSpPr/>
            <p:nvPr/>
          </p:nvSpPr>
          <p:spPr bwMode="auto">
            <a:xfrm>
              <a:off x="4332354" y="3986982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Arc 65"/>
            <p:cNvSpPr/>
            <p:nvPr/>
          </p:nvSpPr>
          <p:spPr bwMode="auto">
            <a:xfrm rot="10800000">
              <a:off x="4252871" y="3958811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868369" y="2508325"/>
            <a:ext cx="295613" cy="482267"/>
            <a:chOff x="4252871" y="3958811"/>
            <a:chExt cx="583483" cy="1270389"/>
          </a:xfrm>
        </p:grpSpPr>
        <p:cxnSp>
          <p:nvCxnSpPr>
            <p:cNvPr id="68" name="Straight Connector 67"/>
            <p:cNvCxnSpPr/>
            <p:nvPr/>
          </p:nvCxnSpPr>
          <p:spPr bwMode="auto">
            <a:xfrm flipV="1">
              <a:off x="4304928" y="4293096"/>
              <a:ext cx="216024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69" name="Straight Connector 68"/>
            <p:cNvCxnSpPr/>
            <p:nvPr/>
          </p:nvCxnSpPr>
          <p:spPr bwMode="auto">
            <a:xfrm flipH="1" flipV="1">
              <a:off x="4565171" y="4293096"/>
              <a:ext cx="216000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70" name="Oval 69"/>
            <p:cNvSpPr/>
            <p:nvPr/>
          </p:nvSpPr>
          <p:spPr bwMode="auto">
            <a:xfrm>
              <a:off x="4435352" y="4128526"/>
              <a:ext cx="216024" cy="208515"/>
            </a:xfrm>
            <a:prstGeom prst="ellipse">
              <a:avLst/>
            </a:prstGeom>
            <a:solidFill>
              <a:srgbClr val="3192C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1" name="Straight Connector 70"/>
            <p:cNvCxnSpPr/>
            <p:nvPr/>
          </p:nvCxnSpPr>
          <p:spPr bwMode="auto">
            <a:xfrm>
              <a:off x="4466947" y="4501611"/>
              <a:ext cx="184429" cy="18808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72" name="Arc 71"/>
            <p:cNvSpPr/>
            <p:nvPr/>
          </p:nvSpPr>
          <p:spPr bwMode="auto">
            <a:xfrm>
              <a:off x="4393483" y="4051783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 bwMode="auto">
            <a:xfrm flipH="1">
              <a:off x="4370952" y="4681955"/>
              <a:ext cx="280424" cy="27036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>
              <a:off x="4370952" y="4952323"/>
              <a:ext cx="382571" cy="18034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75" name="Arc 74"/>
            <p:cNvSpPr/>
            <p:nvPr/>
          </p:nvSpPr>
          <p:spPr bwMode="auto">
            <a:xfrm rot="10800000">
              <a:off x="4331144" y="4038374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Arc 75"/>
            <p:cNvSpPr/>
            <p:nvPr/>
          </p:nvSpPr>
          <p:spPr bwMode="auto">
            <a:xfrm>
              <a:off x="4332354" y="3986982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Arc 76"/>
            <p:cNvSpPr/>
            <p:nvPr/>
          </p:nvSpPr>
          <p:spPr bwMode="auto">
            <a:xfrm rot="10800000">
              <a:off x="4252871" y="3958811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9" name="Cloud 78"/>
          <p:cNvSpPr/>
          <p:nvPr/>
        </p:nvSpPr>
        <p:spPr bwMode="auto">
          <a:xfrm>
            <a:off x="6068394" y="1722990"/>
            <a:ext cx="1237621" cy="761030"/>
          </a:xfrm>
          <a:prstGeom prst="cloud">
            <a:avLst/>
          </a:prstGeom>
          <a:solidFill>
            <a:srgbClr val="3192C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ISP </a:t>
            </a:r>
            <a:r>
              <a:rPr lang="de-AT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endParaRPr kumimoji="0" lang="de-AT" sz="1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Cloud 79"/>
          <p:cNvSpPr/>
          <p:nvPr/>
        </p:nvSpPr>
        <p:spPr bwMode="auto">
          <a:xfrm>
            <a:off x="7638879" y="1383335"/>
            <a:ext cx="1237621" cy="761030"/>
          </a:xfrm>
          <a:prstGeom prst="cloud">
            <a:avLst/>
          </a:prstGeom>
          <a:solidFill>
            <a:srgbClr val="3192C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  <a:endParaRPr kumimoji="0" lang="de-AT" sz="1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407" y="2144365"/>
            <a:ext cx="352676" cy="35267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392" y="961078"/>
            <a:ext cx="633588" cy="39425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851" y="1754225"/>
            <a:ext cx="276822" cy="225054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174" y="1249823"/>
            <a:ext cx="279238" cy="186159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 bwMode="auto">
          <a:xfrm flipH="1">
            <a:off x="8421133" y="1219468"/>
            <a:ext cx="16053" cy="2839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7" name="Straight Connector 86"/>
          <p:cNvCxnSpPr/>
          <p:nvPr/>
        </p:nvCxnSpPr>
        <p:spPr bwMode="auto">
          <a:xfrm>
            <a:off x="5885383" y="1587350"/>
            <a:ext cx="397917" cy="26621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8" name="Straight Connector 87"/>
          <p:cNvCxnSpPr>
            <a:stCxn id="84" idx="1"/>
          </p:cNvCxnSpPr>
          <p:nvPr/>
        </p:nvCxnSpPr>
        <p:spPr bwMode="auto">
          <a:xfrm flipH="1" flipV="1">
            <a:off x="8712298" y="1823168"/>
            <a:ext cx="354553" cy="4358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9" name="Straight Connector 88"/>
          <p:cNvCxnSpPr/>
          <p:nvPr/>
        </p:nvCxnSpPr>
        <p:spPr bwMode="auto">
          <a:xfrm flipH="1" flipV="1">
            <a:off x="8576565" y="1945193"/>
            <a:ext cx="346188" cy="2407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90" name="Straight Connector 89"/>
          <p:cNvCxnSpPr>
            <a:stCxn id="85" idx="2"/>
          </p:cNvCxnSpPr>
          <p:nvPr/>
        </p:nvCxnSpPr>
        <p:spPr bwMode="auto">
          <a:xfrm flipH="1">
            <a:off x="8712298" y="1435982"/>
            <a:ext cx="315495" cy="16729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93" name="Straight Connector 92"/>
          <p:cNvCxnSpPr/>
          <p:nvPr/>
        </p:nvCxnSpPr>
        <p:spPr bwMode="auto">
          <a:xfrm flipV="1">
            <a:off x="7111527" y="1832950"/>
            <a:ext cx="703336" cy="13136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99" name="Straight Connector 98"/>
          <p:cNvCxnSpPr/>
          <p:nvPr/>
        </p:nvCxnSpPr>
        <p:spPr bwMode="auto">
          <a:xfrm flipV="1">
            <a:off x="6107691" y="2425574"/>
            <a:ext cx="448155" cy="4235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03" name="TextBox 102"/>
          <p:cNvSpPr txBox="1"/>
          <p:nvPr/>
        </p:nvSpPr>
        <p:spPr>
          <a:xfrm>
            <a:off x="5217904" y="1070899"/>
            <a:ext cx="1285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Network</a:t>
            </a:r>
            <a:endParaRPr lang="de-AT" sz="12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7039254" y="1919256"/>
            <a:ext cx="181732" cy="196507"/>
          </a:xfrm>
          <a:prstGeom prst="ellipse">
            <a:avLst/>
          </a:prstGeom>
          <a:solidFill>
            <a:srgbClr val="FF0000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owchart: Magnetic Disk 84"/>
          <p:cNvSpPr/>
          <p:nvPr/>
        </p:nvSpPr>
        <p:spPr bwMode="auto">
          <a:xfrm>
            <a:off x="7488252" y="2577361"/>
            <a:ext cx="1129204" cy="550852"/>
          </a:xfrm>
          <a:prstGeom prst="flowChartMagneticDisk">
            <a:avLst/>
          </a:prstGeom>
          <a:solidFill>
            <a:srgbClr val="FF0000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9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Streaming data-warehouse (SQL)</a:t>
            </a:r>
          </a:p>
        </p:txBody>
      </p:sp>
      <p:cxnSp>
        <p:nvCxnSpPr>
          <p:cNvPr id="107" name="Straight Connector 106"/>
          <p:cNvCxnSpPr>
            <a:stCxn id="104" idx="5"/>
          </p:cNvCxnSpPr>
          <p:nvPr/>
        </p:nvCxnSpPr>
        <p:spPr bwMode="auto">
          <a:xfrm>
            <a:off x="7194372" y="2086985"/>
            <a:ext cx="909768" cy="615958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08" name="TextBox 107"/>
          <p:cNvSpPr txBox="1"/>
          <p:nvPr/>
        </p:nvSpPr>
        <p:spPr>
          <a:xfrm>
            <a:off x="6570411" y="2504022"/>
            <a:ext cx="7257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11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traces</a:t>
            </a:r>
            <a:endParaRPr lang="de-AT" sz="11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7234165" y="2568275"/>
            <a:ext cx="368052" cy="323298"/>
            <a:chOff x="6393160" y="3821893"/>
            <a:chExt cx="864096" cy="560262"/>
          </a:xfrm>
        </p:grpSpPr>
        <p:sp>
          <p:nvSpPr>
            <p:cNvPr id="110" name="Flowchart: Document 90"/>
            <p:cNvSpPr/>
            <p:nvPr/>
          </p:nvSpPr>
          <p:spPr bwMode="auto">
            <a:xfrm>
              <a:off x="6393160" y="3821893"/>
              <a:ext cx="864096" cy="560262"/>
            </a:xfrm>
            <a:prstGeom prst="flowChartDocument">
              <a:avLst/>
            </a:prstGeom>
            <a:solidFill>
              <a:srgbClr val="FF0000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1" name="Straight Connector 110"/>
            <p:cNvCxnSpPr/>
            <p:nvPr/>
          </p:nvCxnSpPr>
          <p:spPr bwMode="auto">
            <a:xfrm>
              <a:off x="6491745" y="3930772"/>
              <a:ext cx="6480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12" name="Straight Connector 111"/>
            <p:cNvCxnSpPr/>
            <p:nvPr/>
          </p:nvCxnSpPr>
          <p:spPr bwMode="auto">
            <a:xfrm>
              <a:off x="6493449" y="4005064"/>
              <a:ext cx="6480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13" name="Straight Connector 112"/>
            <p:cNvCxnSpPr/>
            <p:nvPr/>
          </p:nvCxnSpPr>
          <p:spPr bwMode="auto">
            <a:xfrm>
              <a:off x="6485590" y="4086500"/>
              <a:ext cx="6480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14" name="Straight Connector 113"/>
            <p:cNvCxnSpPr/>
            <p:nvPr/>
          </p:nvCxnSpPr>
          <p:spPr bwMode="auto">
            <a:xfrm>
              <a:off x="6482318" y="4160673"/>
              <a:ext cx="6480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8549993" y="2603989"/>
            <a:ext cx="1055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BigData</a:t>
            </a:r>
            <a:r>
              <a:rPr lang="en-US" sz="14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analytics</a:t>
            </a:r>
            <a:endParaRPr lang="en-US" sz="14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81647643-45C8-4D39-A1B8-71C8F53A1FEB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38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3" grpId="0" animBg="1"/>
      <p:bldP spid="14" grpId="0" animBg="1"/>
      <p:bldP spid="15" grpId="0"/>
      <p:bldP spid="16" grpId="0" animBg="1"/>
      <p:bldP spid="17" grpId="0" animBg="1"/>
      <p:bldP spid="18" grpId="0"/>
      <p:bldP spid="25" grpId="0" animBg="1"/>
      <p:bldP spid="26" grpId="0" animBg="1"/>
      <p:bldP spid="27" grpId="0"/>
      <p:bldP spid="3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80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Left Bracket 6"/>
          <p:cNvSpPr/>
          <p:nvPr/>
        </p:nvSpPr>
        <p:spPr bwMode="auto">
          <a:xfrm rot="16200000">
            <a:off x="1972383" y="2974727"/>
            <a:ext cx="144014" cy="1980000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351687" y="3807244"/>
            <a:ext cx="432048" cy="389657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1054391" y="3533261"/>
            <a:ext cx="1992103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544442" y="3580951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3281004" y="378006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m+1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2481" y="3832399"/>
            <a:ext cx="13564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m+1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3223" y="3216848"/>
            <a:ext cx="1494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reeze window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TextBox 19"/>
          <p:cNvSpPr txBox="1"/>
          <p:nvPr/>
        </p:nvSpPr>
        <p:spPr>
          <a:xfrm>
            <a:off x="2766069" y="4239663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continues...</a:t>
            </a:r>
            <a:endParaRPr lang="de-A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241407" y="5333099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Freeze window</a:t>
            </a:r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(avoind including anomaly in the reference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694215" y="5333099"/>
            <a:ext cx="983763" cy="755346"/>
          </a:xfrm>
          <a:prstGeom prst="roundRect">
            <a:avLst/>
          </a:prstGeom>
          <a:solidFill>
            <a:srgbClr val="E0EFF6"/>
          </a:solidFill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82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81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Left Bracket 6"/>
          <p:cNvSpPr/>
          <p:nvPr/>
        </p:nvSpPr>
        <p:spPr bwMode="auto">
          <a:xfrm rot="16200000">
            <a:off x="1972383" y="2974727"/>
            <a:ext cx="144014" cy="1980000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597487" y="3807244"/>
            <a:ext cx="432048" cy="389657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1054391" y="3533261"/>
            <a:ext cx="1992103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790242" y="3580951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3526804" y="378006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m+2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2481" y="3832399"/>
            <a:ext cx="13564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m+2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3223" y="3216848"/>
            <a:ext cx="1494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reeze window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TextBox 19"/>
          <p:cNvSpPr txBox="1"/>
          <p:nvPr/>
        </p:nvSpPr>
        <p:spPr>
          <a:xfrm>
            <a:off x="2766069" y="4239663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continues...</a:t>
            </a:r>
            <a:endParaRPr lang="de-A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241407" y="5333099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Freeze window</a:t>
            </a:r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(avoind including anomaly in the reference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694215" y="5333099"/>
            <a:ext cx="983763" cy="755346"/>
          </a:xfrm>
          <a:prstGeom prst="roundRect">
            <a:avLst/>
          </a:prstGeom>
          <a:solidFill>
            <a:srgbClr val="E0EFF6"/>
          </a:solidFill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91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82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Left Bracket 6"/>
          <p:cNvSpPr/>
          <p:nvPr/>
        </p:nvSpPr>
        <p:spPr bwMode="auto">
          <a:xfrm rot="16200000">
            <a:off x="1972383" y="2974727"/>
            <a:ext cx="144014" cy="1980000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8130165" y="3793338"/>
            <a:ext cx="432048" cy="389657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1054391" y="3533261"/>
            <a:ext cx="1992103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322920" y="3567045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8144826" y="3774953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2481" y="3832399"/>
            <a:ext cx="13564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m+1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3223" y="3216848"/>
            <a:ext cx="1494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reeze window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TextBox 19"/>
          <p:cNvSpPr txBox="1"/>
          <p:nvPr/>
        </p:nvSpPr>
        <p:spPr>
          <a:xfrm>
            <a:off x="7343350" y="4127297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potentially forever</a:t>
            </a:r>
            <a:endParaRPr lang="de-A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241407" y="5333099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Freeze window</a:t>
            </a:r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(avoind including anomaly in the reference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694215" y="5333099"/>
            <a:ext cx="983763" cy="755346"/>
          </a:xfrm>
          <a:prstGeom prst="roundRect">
            <a:avLst/>
          </a:prstGeom>
          <a:solidFill>
            <a:srgbClr val="E0EFF6"/>
          </a:solidFill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98906" y="4126638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old reference!</a:t>
            </a:r>
            <a:endParaRPr lang="de-A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44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83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Left Bracket 6"/>
          <p:cNvSpPr/>
          <p:nvPr/>
        </p:nvSpPr>
        <p:spPr bwMode="auto">
          <a:xfrm rot="16200000">
            <a:off x="1972383" y="2974727"/>
            <a:ext cx="144014" cy="1980000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105887" y="3807244"/>
            <a:ext cx="432048" cy="389657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1054391" y="3533261"/>
            <a:ext cx="1992103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298642" y="3580951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3172857" y="3780060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2481" y="3832399"/>
            <a:ext cx="118173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TextBox 19"/>
          <p:cNvSpPr txBox="1"/>
          <p:nvPr/>
        </p:nvSpPr>
        <p:spPr>
          <a:xfrm>
            <a:off x="2586960" y="420719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start</a:t>
            </a:r>
            <a:endParaRPr lang="de-A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241407" y="5333099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Self-adapting window</a:t>
            </a:r>
          </a:p>
          <a:p>
            <a:pPr lvl="1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(inflating phase)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694215" y="5333099"/>
            <a:ext cx="983763" cy="755346"/>
          </a:xfrm>
          <a:prstGeom prst="roundRect">
            <a:avLst/>
          </a:prstGeom>
          <a:solidFill>
            <a:srgbClr val="E0EFF6"/>
          </a:solidFill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9828" y="3216848"/>
            <a:ext cx="2064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inflate window (right)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43440" y="293889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AT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ewind...</a:t>
            </a:r>
            <a:endParaRPr lang="de-A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6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84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Left Bracket 6"/>
          <p:cNvSpPr/>
          <p:nvPr/>
        </p:nvSpPr>
        <p:spPr bwMode="auto">
          <a:xfrm rot="16200000">
            <a:off x="2046827" y="2900283"/>
            <a:ext cx="144014" cy="2128888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224962" y="3807244"/>
            <a:ext cx="432048" cy="389657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1054392" y="3533261"/>
            <a:ext cx="2139118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417717" y="3580951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3193509" y="377360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m+1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88632" y="3832399"/>
            <a:ext cx="16193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m+1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9828" y="3216848"/>
            <a:ext cx="2064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inflate window (right)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Rounded Rectangle 23"/>
          <p:cNvSpPr/>
          <p:nvPr/>
        </p:nvSpPr>
        <p:spPr>
          <a:xfrm>
            <a:off x="3241407" y="5333099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Self-adapting window</a:t>
            </a:r>
          </a:p>
          <a:p>
            <a:pPr lvl="1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(inflating phase)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694215" y="5333099"/>
            <a:ext cx="983763" cy="755346"/>
          </a:xfrm>
          <a:prstGeom prst="roundRect">
            <a:avLst/>
          </a:prstGeom>
          <a:solidFill>
            <a:srgbClr val="E0EFF6"/>
          </a:solidFill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8489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85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Left Bracket 6"/>
          <p:cNvSpPr/>
          <p:nvPr/>
        </p:nvSpPr>
        <p:spPr bwMode="auto">
          <a:xfrm rot="16200000">
            <a:off x="2171005" y="2776105"/>
            <a:ext cx="144014" cy="2377244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482137" y="3807244"/>
            <a:ext cx="432048" cy="389657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1054392" y="3533261"/>
            <a:ext cx="2377242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655842" y="3580951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3431634" y="377360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m+2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88632" y="3832399"/>
            <a:ext cx="16193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m+2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9828" y="3216848"/>
            <a:ext cx="2064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inflate window (right)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Rounded Rectangle 23"/>
          <p:cNvSpPr/>
          <p:nvPr/>
        </p:nvSpPr>
        <p:spPr>
          <a:xfrm>
            <a:off x="3241407" y="5333099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Self-adapting window</a:t>
            </a:r>
          </a:p>
          <a:p>
            <a:pPr lvl="1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(inflating phase)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694215" y="5333099"/>
            <a:ext cx="983763" cy="755346"/>
          </a:xfrm>
          <a:prstGeom prst="roundRect">
            <a:avLst/>
          </a:prstGeom>
          <a:solidFill>
            <a:srgbClr val="E0EFF6"/>
          </a:solidFill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5804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86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Left Bracket 6"/>
          <p:cNvSpPr/>
          <p:nvPr/>
        </p:nvSpPr>
        <p:spPr bwMode="auto">
          <a:xfrm rot="16200000">
            <a:off x="2273055" y="2674055"/>
            <a:ext cx="144014" cy="2581344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686237" y="3807244"/>
            <a:ext cx="432048" cy="389657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1054392" y="3533261"/>
            <a:ext cx="2581342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859942" y="3580951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3635734" y="377360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m+3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88632" y="3832399"/>
            <a:ext cx="16193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m+3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+3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9828" y="3216848"/>
            <a:ext cx="2064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inflate window (right)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Rounded Rectangle 23"/>
          <p:cNvSpPr/>
          <p:nvPr/>
        </p:nvSpPr>
        <p:spPr>
          <a:xfrm>
            <a:off x="3241407" y="5333099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Self-adapting window</a:t>
            </a:r>
          </a:p>
          <a:p>
            <a:pPr lvl="1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(inflating phase)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694215" y="5333099"/>
            <a:ext cx="983763" cy="755346"/>
          </a:xfrm>
          <a:prstGeom prst="roundRect">
            <a:avLst/>
          </a:prstGeom>
          <a:solidFill>
            <a:srgbClr val="E0EFF6"/>
          </a:solidFill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112896" y="2703892"/>
            <a:ext cx="3337163" cy="755346"/>
          </a:xfrm>
          <a:prstGeom prst="roundRect">
            <a:avLst/>
          </a:prstGeom>
          <a:noFill/>
          <a:ln w="47625">
            <a:solidFill>
              <a:srgbClr val="64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 test </a:t>
            </a:r>
          </a:p>
          <a:p>
            <a:pPr algn="ctr"/>
            <a:r>
              <a:rPr lang="de-AT" sz="12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not include anomalous time-bin in the test</a:t>
            </a:r>
            <a:endParaRPr lang="de-AT" sz="12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635734" y="3067665"/>
            <a:ext cx="1427879" cy="462164"/>
          </a:xfrm>
          <a:prstGeom prst="straightConnector1">
            <a:avLst/>
          </a:prstGeom>
          <a:ln w="41275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65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87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Left Bracket 6"/>
          <p:cNvSpPr/>
          <p:nvPr/>
        </p:nvSpPr>
        <p:spPr bwMode="auto">
          <a:xfrm rot="16200000">
            <a:off x="3187352" y="1759758"/>
            <a:ext cx="144014" cy="4409938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539410" y="3843011"/>
            <a:ext cx="432048" cy="389657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1054391" y="3533261"/>
            <a:ext cx="4409937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5718033" y="3577654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5464329" y="377030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m+n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88632" y="3832399"/>
            <a:ext cx="17508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m+n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2 x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9828" y="3216848"/>
            <a:ext cx="2064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inflate window (right)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Rounded Rectangle 23"/>
          <p:cNvSpPr/>
          <p:nvPr/>
        </p:nvSpPr>
        <p:spPr>
          <a:xfrm>
            <a:off x="3241407" y="5333099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Self-adapting window</a:t>
            </a:r>
          </a:p>
          <a:p>
            <a:pPr lvl="1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(freeze phase)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694215" y="5333099"/>
            <a:ext cx="983763" cy="755346"/>
          </a:xfrm>
          <a:prstGeom prst="roundRect">
            <a:avLst/>
          </a:prstGeom>
          <a:solidFill>
            <a:srgbClr val="E0EFF6"/>
          </a:solidFill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112896" y="2703892"/>
            <a:ext cx="3337163" cy="755346"/>
          </a:xfrm>
          <a:prstGeom prst="roundRect">
            <a:avLst/>
          </a:prstGeom>
          <a:noFill/>
          <a:ln w="47625">
            <a:solidFill>
              <a:srgbClr val="64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 test </a:t>
            </a:r>
          </a:p>
          <a:p>
            <a:pPr algn="ctr"/>
            <a:r>
              <a:rPr lang="de-AT" sz="12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 all time-bins in the test</a:t>
            </a:r>
            <a:endParaRPr lang="de-AT" sz="12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635734" y="3067665"/>
            <a:ext cx="1427879" cy="462164"/>
          </a:xfrm>
          <a:prstGeom prst="straightConnector1">
            <a:avLst/>
          </a:prstGeom>
          <a:ln w="41275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1054391" y="3542242"/>
            <a:ext cx="4409937" cy="288033"/>
          </a:xfrm>
          <a:prstGeom prst="rect">
            <a:avLst/>
          </a:prstGeom>
          <a:pattFill prst="zigZ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8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  <p:bldP spid="2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88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Left Bracket 6"/>
          <p:cNvSpPr/>
          <p:nvPr/>
        </p:nvSpPr>
        <p:spPr bwMode="auto">
          <a:xfrm rot="16200000">
            <a:off x="4347562" y="1759758"/>
            <a:ext cx="144014" cy="4409938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709445" y="3813515"/>
            <a:ext cx="432048" cy="389657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6947060" y="3577654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6693356" y="3770307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48842" y="3832399"/>
            <a:ext cx="15151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2 x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20038" y="3216848"/>
            <a:ext cx="2327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freeze window and shift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Rounded Rectangle 23"/>
          <p:cNvSpPr/>
          <p:nvPr/>
        </p:nvSpPr>
        <p:spPr>
          <a:xfrm>
            <a:off x="3241407" y="5333099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Self-adapting window</a:t>
            </a:r>
          </a:p>
          <a:p>
            <a:pPr lvl="1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(freeze phase)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694215" y="5333099"/>
            <a:ext cx="983763" cy="755346"/>
          </a:xfrm>
          <a:prstGeom prst="roundRect">
            <a:avLst/>
          </a:prstGeom>
          <a:solidFill>
            <a:srgbClr val="E0EFF6"/>
          </a:solidFill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2214601" y="3542242"/>
            <a:ext cx="4409937" cy="288033"/>
          </a:xfrm>
          <a:prstGeom prst="rect">
            <a:avLst/>
          </a:prstGeom>
          <a:pattFill prst="zigZ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77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89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8" name="Rounded Rectangle 7"/>
          <p:cNvSpPr/>
          <p:nvPr/>
        </p:nvSpPr>
        <p:spPr bwMode="auto">
          <a:xfrm>
            <a:off x="6935581" y="3813515"/>
            <a:ext cx="432048" cy="389657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7143700" y="3577654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6919492" y="3770307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k+1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Rounded Rectangle 23"/>
          <p:cNvSpPr/>
          <p:nvPr/>
        </p:nvSpPr>
        <p:spPr>
          <a:xfrm>
            <a:off x="3241407" y="5333099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Self-adapting window</a:t>
            </a:r>
          </a:p>
          <a:p>
            <a:pPr lvl="1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(deflate phase)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694215" y="5333099"/>
            <a:ext cx="983763" cy="755346"/>
          </a:xfrm>
          <a:prstGeom prst="roundRect">
            <a:avLst/>
          </a:prstGeom>
          <a:solidFill>
            <a:srgbClr val="E0EFF6"/>
          </a:solidFill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02193" y="3216848"/>
            <a:ext cx="2330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deflate (left) and shift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802194" y="3542242"/>
            <a:ext cx="4068144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57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Left Bracket 30"/>
          <p:cNvSpPr/>
          <p:nvPr/>
        </p:nvSpPr>
        <p:spPr bwMode="auto">
          <a:xfrm rot="16200000">
            <a:off x="4749514" y="1945399"/>
            <a:ext cx="144014" cy="4038656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66142" y="3832399"/>
            <a:ext cx="20024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k+1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2 x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- 1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7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14" name="Rounded Rectangle 13"/>
          <p:cNvSpPr/>
          <p:nvPr/>
        </p:nvSpPr>
        <p:spPr bwMode="auto">
          <a:xfrm>
            <a:off x="1949284" y="1638888"/>
            <a:ext cx="7596000" cy="1476000"/>
          </a:xfrm>
          <a:prstGeom prst="round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AT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Learn how</a:t>
            </a:r>
            <a:r>
              <a:rPr kumimoji="0" lang="de-AT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to track the </a:t>
            </a:r>
            <a:r>
              <a:rPr kumimoji="0" lang="de-AT" sz="2400" b="1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Internet‘s</a:t>
            </a:r>
            <a:r>
              <a:rPr kumimoji="0" lang="de-AT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Arial" charset="0"/>
              </a:rPr>
              <a:t>“Big Players”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600" baseline="0" dirty="0" err="1" smtClean="0">
                <a:solidFill>
                  <a:schemeClr val="bg1"/>
                </a:solidFill>
                <a:latin typeface="Arial" charset="0"/>
              </a:rPr>
              <a:t>service</a:t>
            </a: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 differentiation in large-scale operational networks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(in a cyphered-Internet)</a:t>
            </a:r>
            <a:endParaRPr kumimoji="0" lang="de-AT" sz="1400" i="0" u="none" strike="noStrike" cap="none" normalizeH="0" baseline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350885" y="1637237"/>
            <a:ext cx="1476000" cy="1476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Q</a:t>
            </a:r>
            <a:r>
              <a:rPr kumimoji="0" lang="de-AT" sz="3600" b="1" i="0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1964273" y="3202960"/>
            <a:ext cx="7596000" cy="147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Study their provisioning systems,</a:t>
            </a:r>
            <a:r>
              <a:rPr kumimoji="0" lang="de-AT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load balancing dynamics and flow characteristics</a:t>
            </a:r>
            <a:endParaRPr kumimoji="0" lang="de-AT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characterization of normal operations and anomalous behaviors</a:t>
            </a:r>
            <a:endParaRPr kumimoji="0" lang="de-AT" sz="1200" i="0" u="none" strike="noStrike" cap="none" normalizeH="0" baseline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365874" y="3201309"/>
            <a:ext cx="1476000" cy="147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Q</a:t>
            </a:r>
            <a:r>
              <a:rPr lang="de-AT" sz="3600" b="1" baseline="-25000" dirty="0">
                <a:solidFill>
                  <a:schemeClr val="bg1"/>
                </a:solidFill>
                <a:latin typeface="Arial" charset="0"/>
              </a:rPr>
              <a:t>2</a:t>
            </a:r>
            <a:endParaRPr kumimoji="0" lang="de-AT" sz="36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1964273" y="4755669"/>
            <a:ext cx="7596000" cy="147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Design algorithms for automatic detection and diagnosis of network anomalies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devise a more structured approach that facilitates the troubleshooting</a:t>
            </a:r>
            <a:endParaRPr lang="de-AT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65874" y="4754018"/>
            <a:ext cx="1476000" cy="147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Q</a:t>
            </a:r>
            <a:r>
              <a:rPr lang="de-AT" sz="3600" b="1" baseline="-25000" dirty="0">
                <a:solidFill>
                  <a:schemeClr val="bg1"/>
                </a:solidFill>
                <a:latin typeface="Arial" charset="0"/>
              </a:rPr>
              <a:t>3</a:t>
            </a:r>
            <a:endParaRPr kumimoji="0" lang="de-AT" sz="36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0863" y="1019106"/>
            <a:ext cx="917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contributions in the filed of Network Traffic Monitoring and Analysis (nTMA)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P.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Fiadino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Defense – </a:t>
            </a:r>
            <a:r>
              <a:rPr lang="de-AT"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December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 10th, 2015</a:t>
            </a:r>
            <a:r>
              <a:rPr lang="de-AT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74BECEF2-E8B8-4970-9FF0-D5BB909D2FE3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15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90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8" name="Rounded Rectangle 7"/>
          <p:cNvSpPr/>
          <p:nvPr/>
        </p:nvSpPr>
        <p:spPr bwMode="auto">
          <a:xfrm>
            <a:off x="7181841" y="3797349"/>
            <a:ext cx="432048" cy="389657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7361425" y="3577654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7137217" y="3770307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k+2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Rounded Rectangle 23"/>
          <p:cNvSpPr/>
          <p:nvPr/>
        </p:nvSpPr>
        <p:spPr>
          <a:xfrm>
            <a:off x="3241407" y="5333099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Self-adapting window</a:t>
            </a:r>
          </a:p>
          <a:p>
            <a:pPr lvl="1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(deflate phase)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694215" y="5333099"/>
            <a:ext cx="983763" cy="755346"/>
          </a:xfrm>
          <a:prstGeom prst="roundRect">
            <a:avLst/>
          </a:prstGeom>
          <a:solidFill>
            <a:srgbClr val="E0EFF6"/>
          </a:solidFill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83278" y="3218110"/>
            <a:ext cx="2330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deflate (left) and shift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257379" y="3542242"/>
            <a:ext cx="3830684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57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Left Bracket 30"/>
          <p:cNvSpPr/>
          <p:nvPr/>
        </p:nvSpPr>
        <p:spPr bwMode="auto">
          <a:xfrm rot="16200000">
            <a:off x="5095803" y="2054295"/>
            <a:ext cx="124345" cy="3801195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38010" y="3866711"/>
            <a:ext cx="20024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k+2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2 x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- 2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28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91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Rounded Rectangle 23"/>
          <p:cNvSpPr/>
          <p:nvPr/>
        </p:nvSpPr>
        <p:spPr>
          <a:xfrm>
            <a:off x="3241407" y="5333099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Self-adapting window</a:t>
            </a:r>
          </a:p>
          <a:p>
            <a:pPr lvl="1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(back to normal)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694215" y="5333099"/>
            <a:ext cx="983763" cy="755346"/>
          </a:xfrm>
          <a:prstGeom prst="roundRect">
            <a:avLst/>
          </a:prstGeom>
          <a:solidFill>
            <a:srgbClr val="E0EFF6"/>
          </a:solidFill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Left Bracket 22"/>
          <p:cNvSpPr/>
          <p:nvPr/>
        </p:nvSpPr>
        <p:spPr bwMode="auto">
          <a:xfrm rot="16200000">
            <a:off x="7365305" y="2945182"/>
            <a:ext cx="144014" cy="1980000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447313" y="3503716"/>
            <a:ext cx="1992103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8691564" y="3551406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8565779" y="3750515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05403" y="3802854"/>
            <a:ext cx="11304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4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D_Defense_Dec2015" id="{33801163-5BCA-400A-9238-22D13E189DB1}" vid="{BBDA7B9E-907C-4E9A-A6B4-763698D926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test</Template>
  <TotalTime>970</TotalTime>
  <Words>8648</Words>
  <Application>Microsoft Macintosh PowerPoint</Application>
  <PresentationFormat>A4 Paper (210x297 mm)</PresentationFormat>
  <Paragraphs>2210</Paragraphs>
  <Slides>91</Slides>
  <Notes>90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4" baseType="lpstr">
      <vt:lpstr>Arial</vt:lpstr>
      <vt:lpstr>Blackadder ITC</vt:lpstr>
      <vt:lpstr>Calibri</vt:lpstr>
      <vt:lpstr>Calibri Light</vt:lpstr>
      <vt:lpstr>Courier</vt:lpstr>
      <vt:lpstr>Courier New</vt:lpstr>
      <vt:lpstr>Miriam Fixed</vt:lpstr>
      <vt:lpstr>ＭＳ Ｐゴシック</vt:lpstr>
      <vt:lpstr>Verdana</vt:lpstr>
      <vt:lpstr>Wingdings</vt:lpstr>
      <vt:lpstr>Zapfino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TU Wien - Campusversion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Pierdomenico Fiadino</dc:creator>
  <cp:lastModifiedBy>Microsoft Office User</cp:lastModifiedBy>
  <cp:revision>390</cp:revision>
  <cp:lastPrinted>2015-11-27T22:05:40Z</cp:lastPrinted>
  <dcterms:created xsi:type="dcterms:W3CDTF">2015-10-29T10:14:23Z</dcterms:created>
  <dcterms:modified xsi:type="dcterms:W3CDTF">2015-12-15T10:34:02Z</dcterms:modified>
</cp:coreProperties>
</file>